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73" r:id="rId4"/>
    <p:sldId id="274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5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A1900-F2BB-437F-B9F6-8D0FA501555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98AC3-8B00-4D9D-98A2-0304DC6B3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60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98AC3-8B00-4D9D-98A2-0304DC6B39C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064" y="5181600"/>
            <a:ext cx="8714936" cy="1676400"/>
          </a:xfrm>
        </p:spPr>
        <p:txBody>
          <a:bodyPr>
            <a:normAutofit/>
          </a:bodyPr>
          <a:lstStyle/>
          <a:p>
            <a:pPr algn="l"/>
            <a:r>
              <a:rPr lang="sr-Latn-RS" sz="1400" dirty="0" smtClean="0"/>
              <a:t/>
            </a:r>
            <a:br>
              <a:rPr lang="sr-Latn-RS" sz="1400" dirty="0" smtClean="0"/>
            </a:br>
            <a:r>
              <a:rPr sz="1400" smtClean="0"/>
              <a:t>INTERNATIONAL </a:t>
            </a:r>
            <a:r>
              <a:rPr sz="1400" smtClean="0"/>
              <a:t>CONFERENCE: </a:t>
            </a:r>
            <a:r>
              <a:rPr lang="sr-Latn-RS" sz="1400" dirty="0" smtClean="0"/>
              <a:t/>
            </a:r>
            <a:br>
              <a:rPr lang="sr-Latn-RS" sz="1400" dirty="0" smtClean="0"/>
            </a:br>
            <a:r>
              <a:rPr sz="1400" i="1" smtClean="0"/>
              <a:t>INDUSTRIAL HERITAGE IN THE CONTEXT OF NEW </a:t>
            </a:r>
            <a:r>
              <a:rPr sz="1400" i="1" smtClean="0"/>
              <a:t>CREATIVE </a:t>
            </a:r>
            <a:r>
              <a:rPr sz="1400" i="1" smtClean="0"/>
              <a:t>SPACES FOR </a:t>
            </a:r>
            <a:r>
              <a:rPr lang="sr-Latn-RS" sz="1400" i="1" dirty="0" smtClean="0"/>
              <a:t/>
            </a:r>
            <a:br>
              <a:rPr lang="sr-Latn-RS" sz="1400" i="1" dirty="0" smtClean="0"/>
            </a:br>
            <a:r>
              <a:rPr sz="1400" i="1" smtClean="0"/>
              <a:t>CULTURAL AND ECONOMIC DEVELOPMENT</a:t>
            </a:r>
            <a:r>
              <a:rPr sz="1400" smtClean="0"/>
              <a:t/>
            </a:r>
            <a:br>
              <a:rPr sz="1400" smtClean="0"/>
            </a:br>
            <a:r>
              <a:rPr sz="1400" smtClean="0"/>
              <a:t> </a:t>
            </a:r>
            <a:br>
              <a:rPr sz="1400" smtClean="0"/>
            </a:br>
            <a:r>
              <a:rPr sz="1400" i="1" smtClean="0"/>
              <a:t>14-16 May 2015, Novi Sad</a:t>
            </a:r>
            <a:endParaRPr sz="1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7315200" cy="2438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sr-Latn-RS" sz="2400" b="1" dirty="0" smtClean="0"/>
              <a:t>I</a:t>
            </a:r>
            <a:r>
              <a:rPr lang="sr-Latn-RS" sz="2400" b="1" dirty="0" smtClean="0"/>
              <a:t>NDUSTRIJSKO </a:t>
            </a:r>
            <a:r>
              <a:rPr lang="sr-Latn-RS" sz="2400" b="1" dirty="0" smtClean="0"/>
              <a:t>NASLEĐE BEOČINA </a:t>
            </a:r>
          </a:p>
          <a:p>
            <a:pPr algn="ctr"/>
            <a:r>
              <a:rPr lang="sr-Latn-RS" sz="2400" b="1" dirty="0" smtClean="0"/>
              <a:t>ISTRAŽIVANJA I MOGUĆNOSTI </a:t>
            </a:r>
            <a:r>
              <a:rPr lang="sr-Latn-RS" sz="2400" b="1" dirty="0" smtClean="0"/>
              <a:t>REVITALIZACIJE</a:t>
            </a:r>
          </a:p>
          <a:p>
            <a:pPr algn="ctr"/>
            <a:endParaRPr lang="sr-Latn-RS" b="1" dirty="0" smtClean="0"/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INDUSTRIAL HERITAGE OF BEOČIN – RESEARCH AND POSSIBILITIES OF  </a:t>
            </a:r>
            <a:r>
              <a:rPr lang="en-US" dirty="0" smtClean="0">
                <a:solidFill>
                  <a:srgbClr val="00B0F0"/>
                </a:solidFill>
              </a:rPr>
              <a:t>REVITALIZATION</a:t>
            </a:r>
            <a:endParaRPr lang="sr-Latn-RS" dirty="0" smtClean="0">
              <a:solidFill>
                <a:srgbClr val="00B0F0"/>
              </a:solidFill>
            </a:endParaRPr>
          </a:p>
          <a:p>
            <a:pPr algn="ctr"/>
            <a:endParaRPr lang="sr-Latn-RS" b="1" dirty="0" smtClean="0">
              <a:solidFill>
                <a:srgbClr val="00B0F0"/>
              </a:solidFill>
            </a:endParaRPr>
          </a:p>
          <a:p>
            <a:pPr algn="ctr"/>
            <a:r>
              <a:rPr lang="sr-Latn-RS" b="1" dirty="0" smtClean="0"/>
              <a:t>Dr Bogdan </a:t>
            </a:r>
            <a:r>
              <a:rPr lang="sr-Latn-RS" b="1" dirty="0" smtClean="0"/>
              <a:t>Janjušević</a:t>
            </a:r>
          </a:p>
          <a:p>
            <a:pPr algn="ctr"/>
            <a:endParaRPr lang="sr-Latn-RS" b="1" dirty="0" smtClean="0"/>
          </a:p>
          <a:p>
            <a:pPr algn="ctr"/>
            <a:r>
              <a:rPr lang="sr-Latn-RS" dirty="0" smtClean="0"/>
              <a:t>Pokrajinski zavod za zaštitu spomenika kulture</a:t>
            </a:r>
            <a:r>
              <a:rPr lang="sr-Latn-RS" b="1" dirty="0" smtClean="0"/>
              <a:t> </a:t>
            </a:r>
            <a:endParaRPr lang="sr-Latn-RS" b="1" dirty="0" smtClean="0"/>
          </a:p>
          <a:p>
            <a:pPr algn="ctr"/>
            <a:endParaRPr lang="en-US" b="1" dirty="0"/>
          </a:p>
        </p:txBody>
      </p:sp>
      <p:pic>
        <p:nvPicPr>
          <p:cNvPr id="1027" name="Picture 3" descr="F:\beocin-konferencija\foto teren\slik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00400"/>
            <a:ext cx="3886200" cy="204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F:\beocin-konferencija\foto teren\slika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:\beocin-konferencija\foto teren\slika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0"/>
            <a:ext cx="3048000" cy="2667000"/>
          </a:xfrm>
        </p:spPr>
        <p:txBody>
          <a:bodyPr>
            <a:normAutofit/>
          </a:bodyPr>
          <a:lstStyle/>
          <a:p>
            <a:r>
              <a:rPr lang="sr-Latn-RS" sz="1800" dirty="0" smtClean="0">
                <a:latin typeface="+mn-lt"/>
              </a:rPr>
              <a:t>Radnički stanovi u Centralnoj radničkoj koloniji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sr-Latn-RS" sz="1800" b="1" dirty="0" smtClean="0">
                <a:solidFill>
                  <a:srgbClr val="00B0F0"/>
                </a:solidFill>
                <a:latin typeface="+mn-lt"/>
              </a:rPr>
              <a:t>Central</a:t>
            </a:r>
            <a:r>
              <a:rPr lang="sr-Latn-RS" sz="1800" dirty="0" smtClean="0">
                <a:latin typeface="+mn-lt"/>
              </a:rPr>
              <a:t> </a:t>
            </a:r>
            <a:r>
              <a:rPr lang="sr-Latn-RS" sz="1800" b="1" dirty="0" smtClean="0">
                <a:solidFill>
                  <a:srgbClr val="00B0F0"/>
                </a:solidFill>
                <a:latin typeface="+mn-lt"/>
              </a:rPr>
              <a:t>w</a:t>
            </a:r>
            <a:r>
              <a:rPr lang="en-US" sz="1800" b="1" dirty="0" smtClean="0">
                <a:solidFill>
                  <a:srgbClr val="00B0F0"/>
                </a:solidFill>
              </a:rPr>
              <a:t>orkers' </a:t>
            </a:r>
            <a:r>
              <a:rPr lang="sr-Latn-R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housing</a:t>
            </a: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/>
            </a:r>
            <a:br>
              <a:rPr lang="en-US" sz="1800" dirty="0" smtClean="0">
                <a:latin typeface="+mn-lt"/>
              </a:rPr>
            </a:br>
            <a:endParaRPr lang="en-US" sz="1800" dirty="0">
              <a:latin typeface="+mn-lt"/>
            </a:endParaRPr>
          </a:p>
        </p:txBody>
      </p:sp>
      <p:pic>
        <p:nvPicPr>
          <p:cNvPr id="4098" name="Picture 2" descr="F:\beocin-konferencija\foto teren\slika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943601" cy="3378991"/>
          </a:xfrm>
          <a:prstGeom prst="rect">
            <a:avLst/>
          </a:prstGeom>
          <a:noFill/>
        </p:spPr>
      </p:pic>
      <p:pic>
        <p:nvPicPr>
          <p:cNvPr id="4099" name="Picture 3" descr="F:\beocin-konferencija\foto teren\slika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667000"/>
            <a:ext cx="3143250" cy="4191000"/>
          </a:xfrm>
          <a:prstGeom prst="rect">
            <a:avLst/>
          </a:prstGeom>
          <a:noFill/>
        </p:spPr>
      </p:pic>
      <p:pic>
        <p:nvPicPr>
          <p:cNvPr id="4101" name="Picture 5" descr="F:\beocin-konferencija\foto teren\slika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106102"/>
            <a:ext cx="5943599" cy="3751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1800" b="1" dirty="0" smtClean="0">
                <a:solidFill>
                  <a:srgbClr val="00B0F0"/>
                </a:solidFill>
                <a:latin typeface="+mn-lt"/>
              </a:rPr>
              <a:t>DONJI ŠAKOTINAC</a:t>
            </a:r>
            <a:endParaRPr lang="en-US" sz="18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1148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CS" sz="1800" dirty="0" smtClean="0"/>
              <a:t>Radnička kolonija Donji Šakotinac se nalazi se nalazi levo od puta Beočin-Čerević. Ne zna se tačno vreme </a:t>
            </a:r>
            <a:r>
              <a:rPr lang="sr-Latn-RS" sz="1800" dirty="0" smtClean="0"/>
              <a:t>osnivanja</a:t>
            </a:r>
            <a:r>
              <a:rPr lang="sr-Cyrl-CS" sz="1800" dirty="0" smtClean="0"/>
              <a:t> ove kolonije, ali je poznato da je izgrađena za osoblje koje je vršilo prva istraživanja u okolini naselja. </a:t>
            </a:r>
            <a:endParaRPr lang="en-US" sz="1800" dirty="0" smtClean="0"/>
          </a:p>
          <a:p>
            <a:pPr algn="just">
              <a:buFont typeface="Wingdings" pitchFamily="2" charset="2"/>
              <a:buChar char="q"/>
            </a:pPr>
            <a:r>
              <a:rPr lang="sr-Latn-RS" sz="1800" dirty="0" smtClean="0"/>
              <a:t>Kompleks sadrži tri prizemne i jednu spratnu zgradu iz ranog perioda, a ostale su nastale neposredno posle Prvog svetskog rata.</a:t>
            </a:r>
            <a:endParaRPr lang="en-US" sz="1800" dirty="0" smtClean="0"/>
          </a:p>
        </p:txBody>
      </p:sp>
      <p:pic>
        <p:nvPicPr>
          <p:cNvPr id="2050" name="Picture 2" descr="D:\Libraries\Documents\beocin-konferencija\foto teren\donji sakotina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6218" y="1524000"/>
            <a:ext cx="4897782" cy="3806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648200" cy="3657599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sr-Cyrl-CS" dirty="0" smtClean="0"/>
              <a:t>Najinteresantniji objekat je bivši mlin koji je naknadno pretvoren u stambeni objekat. To je spratna zgrada sa drvenim stepaništem sa spoljašnje strane koje vodi na prvi sprat. Objekat je građen od šljake i nema nikakve dekorativne elemente. </a:t>
            </a: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sr-Cyrl-CS" dirty="0" smtClean="0"/>
              <a:t>U koloniji se nalaze još tri spratna objekta građena 1923. godine, i nekoliko prizemnih objekata za koje se ne zna tačna godina izgradnje, ali postoji mogućnost da su neki od njih građeni krajem </a:t>
            </a:r>
            <a:r>
              <a:rPr lang="en-US" dirty="0" smtClean="0"/>
              <a:t>XIX </a:t>
            </a:r>
            <a:r>
              <a:rPr lang="sr-Cyrl-CS" dirty="0" smtClean="0"/>
              <a:t>veka.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D:\Libraries\Documents\beocin-konferencija\foto teren\donji sakotinac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600450"/>
            <a:ext cx="4648200" cy="3257550"/>
          </a:xfrm>
          <a:prstGeom prst="rect">
            <a:avLst/>
          </a:prstGeom>
          <a:noFill/>
        </p:spPr>
      </p:pic>
      <p:pic>
        <p:nvPicPr>
          <p:cNvPr id="3075" name="Picture 3" descr="D:\Libraries\Documents\beocin-konferencija\foto teren\donji sakotinac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600450"/>
            <a:ext cx="4343400" cy="3257550"/>
          </a:xfrm>
          <a:prstGeom prst="rect">
            <a:avLst/>
          </a:prstGeom>
          <a:noFill/>
        </p:spPr>
      </p:pic>
      <p:pic>
        <p:nvPicPr>
          <p:cNvPr id="3076" name="Picture 4" descr="D:\Libraries\Documents\beocin-konferencija\foto teren\donji sakotina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1401762"/>
          </a:xfrm>
        </p:spPr>
        <p:txBody>
          <a:bodyPr>
            <a:normAutofit fontScale="90000"/>
          </a:bodyPr>
          <a:lstStyle/>
          <a:p>
            <a:r>
              <a:rPr lang="en-US" sz="2000" b="1" dirty="0" smtClean="0">
                <a:latin typeface="+mn-lt"/>
              </a:rPr>
              <a:t>MOGU</a:t>
            </a:r>
            <a:r>
              <a:rPr lang="sr-Latn-RS" sz="2000" b="1" dirty="0" smtClean="0">
                <a:latin typeface="+mn-lt"/>
              </a:rPr>
              <a:t>ĆNOSTI OBNOVE I REVITALIZACIJE INDUSTRIJSKOG NASLEĐA I STARIH RADNIČKIH KOLONIJA</a:t>
            </a:r>
            <a:r>
              <a:rPr lang="en-US" sz="2000" b="1" dirty="0" smtClean="0">
                <a:latin typeface="+mn-lt"/>
              </a:rPr>
              <a:t> U BEO</a:t>
            </a:r>
            <a:r>
              <a:rPr lang="sr-Latn-RS" sz="2000" b="1" dirty="0" smtClean="0">
                <a:latin typeface="+mn-lt"/>
              </a:rPr>
              <a:t>ČINU </a:t>
            </a:r>
            <a:r>
              <a:rPr lang="sr-Latn-RS" sz="20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sr-Latn-RS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en-US" sz="2000" dirty="0" smtClean="0">
                <a:solidFill>
                  <a:srgbClr val="00B0F0"/>
                </a:solidFill>
              </a:rPr>
              <a:t> POSSIBILITIES OF  REVITALIZATION  OF INDUSTRIAL HERITAGE </a:t>
            </a:r>
            <a:r>
              <a:rPr lang="sr-Latn-RS" sz="2000" dirty="0" smtClean="0">
                <a:solidFill>
                  <a:srgbClr val="00B0F0"/>
                </a:solidFill>
              </a:rPr>
              <a:t> AND </a:t>
            </a:r>
            <a:r>
              <a:rPr lang="en-US" sz="2000" dirty="0" smtClean="0">
                <a:solidFill>
                  <a:srgbClr val="00B0F0"/>
                </a:solidFill>
              </a:rPr>
              <a:t>WORKERS' HOUSING OF BEOČIN </a:t>
            </a:r>
            <a:r>
              <a:rPr lang="sr-Latn-RS" sz="2000" b="1" dirty="0" smtClean="0">
                <a:solidFill>
                  <a:srgbClr val="00B0F0"/>
                </a:solidFill>
              </a:rPr>
              <a:t/>
            </a:r>
            <a:br>
              <a:rPr lang="sr-Latn-RS" sz="2000" b="1" dirty="0" smtClean="0">
                <a:solidFill>
                  <a:srgbClr val="00B0F0"/>
                </a:solidFill>
              </a:rPr>
            </a:b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B0F0"/>
                </a:solidFill>
                <a:latin typeface="+mn-lt"/>
              </a:rPr>
            </a:br>
            <a:endParaRPr lang="en-US" sz="2000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057400"/>
            <a:ext cx="9144000" cy="48006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900" dirty="0" err="1" smtClean="0"/>
              <a:t>Razvoj</a:t>
            </a:r>
            <a:r>
              <a:rPr lang="en-US" sz="1900" dirty="0" smtClean="0"/>
              <a:t> </a:t>
            </a:r>
            <a:r>
              <a:rPr lang="sr-Latn-RS" sz="1900" dirty="0" smtClean="0"/>
              <a:t>Beočin</a:t>
            </a:r>
            <a:r>
              <a:rPr lang="en-US" sz="1900" dirty="0" smtClean="0"/>
              <a:t>a je </a:t>
            </a:r>
            <a:r>
              <a:rPr lang="en-US" sz="1900" dirty="0" err="1" smtClean="0"/>
              <a:t>trajao</a:t>
            </a:r>
            <a:r>
              <a:rPr lang="en-US" sz="1900" dirty="0" smtClean="0"/>
              <a:t> do </a:t>
            </a:r>
            <a:r>
              <a:rPr lang="en-US" sz="1900" dirty="0" err="1" smtClean="0"/>
              <a:t>kraja</a:t>
            </a:r>
            <a:r>
              <a:rPr lang="en-US" sz="1900" dirty="0" smtClean="0"/>
              <a:t> 80-tih </a:t>
            </a:r>
            <a:r>
              <a:rPr lang="en-US" sz="1900" dirty="0" err="1" smtClean="0"/>
              <a:t>godina</a:t>
            </a:r>
            <a:r>
              <a:rPr lang="en-US" sz="1900" dirty="0" smtClean="0"/>
              <a:t> XX </a:t>
            </a:r>
            <a:r>
              <a:rPr lang="en-US" sz="1900" dirty="0" err="1" smtClean="0"/>
              <a:t>veka</a:t>
            </a:r>
            <a:r>
              <a:rPr lang="en-US" sz="1900" dirty="0" smtClean="0"/>
              <a:t> </a:t>
            </a:r>
            <a:r>
              <a:rPr lang="sr-Latn-RS" sz="1900" dirty="0" smtClean="0"/>
              <a:t>kada dolazi do stagnacije usled </a:t>
            </a:r>
            <a:r>
              <a:rPr lang="en-US" sz="1900" dirty="0" smtClean="0"/>
              <a:t>ekonomske krize i privatizacije </a:t>
            </a:r>
            <a:r>
              <a:rPr lang="sr-Latn-RS" sz="1900" dirty="0" smtClean="0"/>
              <a:t>proizvodnje cementa</a:t>
            </a:r>
            <a:r>
              <a:rPr lang="en-US" sz="1900" dirty="0" smtClean="0"/>
              <a:t>, a </a:t>
            </a:r>
            <a:r>
              <a:rPr lang="en-US" sz="1900" dirty="0" err="1" smtClean="0"/>
              <a:t>zatim</a:t>
            </a:r>
            <a:r>
              <a:rPr lang="en-US" sz="1900" dirty="0" smtClean="0"/>
              <a:t> i </a:t>
            </a:r>
            <a:r>
              <a:rPr lang="sr-Latn-RS" sz="1900" dirty="0" smtClean="0"/>
              <a:t>smanjene potrebe za radnom snagom</a:t>
            </a:r>
            <a:r>
              <a:rPr lang="en-US" sz="1900" dirty="0" smtClean="0"/>
              <a:t>. S</a:t>
            </a:r>
            <a:r>
              <a:rPr lang="sr-Latn-RS" sz="1900" dirty="0" smtClean="0"/>
              <a:t>tare radničke </a:t>
            </a:r>
            <a:r>
              <a:rPr lang="sr-Latn-RS" sz="1900" dirty="0" smtClean="0"/>
              <a:t>kolonije </a:t>
            </a:r>
            <a:r>
              <a:rPr lang="sr-Latn-RS" sz="1900" dirty="0" smtClean="0"/>
              <a:t>postepeno bivaju devastirane.</a:t>
            </a:r>
          </a:p>
          <a:p>
            <a:pPr algn="just">
              <a:buFont typeface="Wingdings" pitchFamily="2" charset="2"/>
              <a:buChar char="q"/>
            </a:pPr>
            <a:r>
              <a:rPr lang="sr-Latn-RS" sz="1900" dirty="0" smtClean="0"/>
              <a:t>Prva istraživanja i evidentiranja industrijskog nasleđa i radničkih kolonija u Beočinu datiraju s početka 80-tih godina XX, kada su stručnjaci Pokrajinskog zavoda za zaštitu spomenika kulture izradili prvu studiju za potrebe urbanističkog plana. Istraživanja su nastavljen</a:t>
            </a:r>
            <a:r>
              <a:rPr lang="en-US" sz="1900" dirty="0" smtClean="0"/>
              <a:t>a</a:t>
            </a:r>
            <a:r>
              <a:rPr lang="sr-Latn-RS" sz="1900" dirty="0" smtClean="0"/>
              <a:t> nakon 2003. godine, kada je nekoliko istorijski značajnih celina u naselju stavljeno pod tretman prethodne zaštite</a:t>
            </a:r>
            <a:r>
              <a:rPr lang="sr-Latn-RS" sz="1900" dirty="0" smtClean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sr-Latn-RS" sz="1900" dirty="0" smtClean="0"/>
              <a:t>Usled komplikovanog i dugotrajnog postupka proglašenja pojedinačnih objekata i celina za nepokretna kulturna dobra industrijsko nasleđe Beočina, uključujući i radničke kolonije još uvek ne uživa punu pravnu zaštitu.</a:t>
            </a:r>
            <a:endParaRPr lang="sr-Latn-RS" sz="1900" dirty="0" smtClean="0"/>
          </a:p>
          <a:p>
            <a:pPr algn="just">
              <a:buFont typeface="Wingdings" pitchFamily="2" charset="2"/>
              <a:buChar char="q"/>
            </a:pPr>
            <a:r>
              <a:rPr lang="sr-Latn-RS" sz="1900" dirty="0" smtClean="0"/>
              <a:t>Danas imamo manji broj objekata koji je stručno obnovljen i to su uglavnom upravne zgrade fabrike cementa. Zgrada </a:t>
            </a:r>
            <a:r>
              <a:rPr lang="sr-Latn-RS" sz="1900" dirty="0" smtClean="0"/>
              <a:t>“Konzum</a:t>
            </a:r>
            <a:r>
              <a:rPr lang="sr-Latn-RS" sz="1900" dirty="0" smtClean="0"/>
              <a:t>” koja se nalazi na ulazu u krug fabrike</a:t>
            </a:r>
            <a:r>
              <a:rPr lang="sr-Latn-RS" sz="1900" dirty="0" smtClean="0"/>
              <a:t>, obnovljena </a:t>
            </a:r>
            <a:r>
              <a:rPr lang="sr-Latn-RS" sz="1900" dirty="0" smtClean="0"/>
              <a:t>je uz pomoć stručnjaka iz Pokrajinskog zavoda za zaštitu spomenika kulture.</a:t>
            </a:r>
            <a:endParaRPr lang="en-US" sz="19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5334000"/>
            <a:ext cx="2667000" cy="1143000"/>
          </a:xfrm>
        </p:spPr>
        <p:txBody>
          <a:bodyPr>
            <a:normAutofit/>
          </a:bodyPr>
          <a:lstStyle/>
          <a:p>
            <a:pPr algn="r"/>
            <a:r>
              <a:rPr lang="sr-Latn-RS" sz="2000" dirty="0" smtClean="0"/>
              <a:t>Rekonstruisana</a:t>
            </a:r>
            <a:r>
              <a:rPr lang="sr-Latn-RS" sz="2000" dirty="0" smtClean="0"/>
              <a:t> zgrada </a:t>
            </a:r>
            <a:br>
              <a:rPr lang="sr-Latn-RS" sz="2000" dirty="0" smtClean="0"/>
            </a:br>
            <a:r>
              <a:rPr lang="sr-Latn-RS" sz="2000" dirty="0" smtClean="0"/>
              <a:t>“Konzum”</a:t>
            </a:r>
            <a:endParaRPr lang="en-US" sz="2000" dirty="0"/>
          </a:p>
        </p:txBody>
      </p:sp>
      <p:pic>
        <p:nvPicPr>
          <p:cNvPr id="1026" name="Picture 2" descr="D:\Libraries\Documents\beocin-konferencija\foto teren\konzu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3657600" cy="4876800"/>
          </a:xfrm>
          <a:prstGeom prst="rect">
            <a:avLst/>
          </a:prstGeom>
          <a:noFill/>
        </p:spPr>
      </p:pic>
      <p:pic>
        <p:nvPicPr>
          <p:cNvPr id="1027" name="Picture 3" descr="D:\Libraries\Documents\beocin-konferencija\foto teren\slika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5334000" cy="3810000"/>
          </a:xfrm>
          <a:prstGeom prst="rect">
            <a:avLst/>
          </a:prstGeom>
          <a:noFill/>
        </p:spPr>
      </p:pic>
      <p:pic>
        <p:nvPicPr>
          <p:cNvPr id="1028" name="Picture 4" descr="D:\Libraries\Documents\beocin-konferencija\foto teren\konzum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0"/>
            <a:ext cx="4659877" cy="2964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8600"/>
            <a:ext cx="7924800" cy="66294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radni</a:t>
            </a:r>
            <a:r>
              <a:rPr lang="sr-Latn-RS" sz="2000" dirty="0" smtClean="0"/>
              <a:t>č</a:t>
            </a:r>
            <a:r>
              <a:rPr lang="en-US" sz="2000" dirty="0" err="1" smtClean="0"/>
              <a:t>kih</a:t>
            </a:r>
            <a:r>
              <a:rPr lang="en-US" sz="2000" dirty="0" smtClean="0"/>
              <a:t> </a:t>
            </a:r>
            <a:r>
              <a:rPr lang="en-US" sz="2000" dirty="0" err="1" smtClean="0"/>
              <a:t>kolonija</a:t>
            </a:r>
            <a:r>
              <a:rPr lang="en-US" sz="2000" dirty="0" smtClean="0"/>
              <a:t> </a:t>
            </a:r>
            <a:r>
              <a:rPr lang="en-US" sz="2000" dirty="0" err="1" smtClean="0"/>
              <a:t>najinteresantnija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obnovu</a:t>
            </a:r>
            <a:r>
              <a:rPr lang="en-US" sz="2000" dirty="0" smtClean="0"/>
              <a:t> je </a:t>
            </a:r>
            <a:r>
              <a:rPr lang="sr-Latn-RS" sz="2000" dirty="0" smtClean="0"/>
              <a:t>C</a:t>
            </a:r>
            <a:r>
              <a:rPr lang="en-US" sz="2000" dirty="0" err="1" smtClean="0"/>
              <a:t>entralna</a:t>
            </a:r>
            <a:r>
              <a:rPr lang="en-US" sz="2000" dirty="0" smtClean="0"/>
              <a:t> </a:t>
            </a:r>
            <a:r>
              <a:rPr lang="en-US" sz="2000" dirty="0" err="1" smtClean="0"/>
              <a:t>kolonija</a:t>
            </a:r>
            <a:r>
              <a:rPr lang="sr-Latn-RS" sz="2000" dirty="0" smtClean="0"/>
              <a:t>. Tipski radnički stanovi u nizu građeni krajem XIX i početkom XX veka,  poseduju značajnu istorijsku i arhitektonsku vrednost.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sr-Latn-RS" sz="2000" dirty="0" smtClean="0"/>
              <a:t>Važno </a:t>
            </a:r>
            <a:r>
              <a:rPr lang="sr-Latn-RS" sz="2000" dirty="0" smtClean="0"/>
              <a:t>je istaći da je većina objekata koji su podignuti u Beočinu krajem XIX i početkom XX sagrađena od tzv. šljako-betona (kombinacija lomljenog kamena, šljunka i cementa), </a:t>
            </a:r>
            <a:r>
              <a:rPr lang="sr-Latn-RS" sz="2000" dirty="0" smtClean="0"/>
              <a:t>a krovovi </a:t>
            </a:r>
            <a:r>
              <a:rPr lang="sr-Latn-RS" sz="2000" dirty="0" smtClean="0"/>
              <a:t>su pokriveni pločama od cementnog škriljca. Pomenuti građevinski mateirijala predstavljali su eksperimentalnu tehnologiju koja do tada nije korišćena u ovom podneblju</a:t>
            </a:r>
            <a:r>
              <a:rPr lang="sr-Latn-RS" sz="2000" dirty="0" smtClean="0"/>
              <a:t>.</a:t>
            </a:r>
            <a:endParaRPr lang="sr-Latn-RS" sz="2000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sr-Latn-RS" sz="2000" dirty="0" smtClean="0"/>
              <a:t>Postoji </a:t>
            </a:r>
            <a:r>
              <a:rPr lang="sr-Latn-RS" sz="2000" dirty="0" smtClean="0"/>
              <a:t>mogućnost obnove i vraćanja autentičnog izgleda jednom delu ovog kompleksa uz zadržavanje osnovne funkcije tj. stanovanja uz svu prateću savremenu infrastrukturu.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r>
              <a:rPr lang="sr-Latn-RS" sz="2000" dirty="0" smtClean="0"/>
              <a:t>Napušteni javni objekti, poput vile “Štok”, zahtevaju hitnu građevinsku sanaciju da bi se zaustavl</a:t>
            </a:r>
            <a:r>
              <a:rPr lang="en-US" sz="2000" dirty="0" err="1" smtClean="0"/>
              <a:t>i</a:t>
            </a:r>
            <a:r>
              <a:rPr lang="sr-Latn-RS" sz="2000" dirty="0" smtClean="0"/>
              <a:t>o dalje propadanje, kao i pronalaženje održive namene koju bi zgrada mogla dobiti (kulturni centar, omladinski centar. </a:t>
            </a:r>
            <a:r>
              <a:rPr lang="en-US" sz="2000" dirty="0" smtClean="0"/>
              <a:t>I</a:t>
            </a:r>
            <a:r>
              <a:rPr lang="sr-Latn-RS" sz="2000" dirty="0" smtClean="0"/>
              <a:t> sl</a:t>
            </a:r>
            <a:r>
              <a:rPr lang="sr-Latn-RS" sz="2000" dirty="0" smtClean="0"/>
              <a:t>.)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sr-Latn-RS" sz="18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8610600" cy="6629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sr-Latn-RS" sz="80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8000" dirty="0" smtClean="0"/>
              <a:t>Pojedine istorijski i arhitektonski vredne objekte u fabričkom krugu potrebno je učiniti dostupnim javnosti i izvršiti njihovu revitalizaciju uz pronalaženje nove funkcije (Muzej cementa, prostor za kuturna i duga slična dešavanja).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8000" dirty="0" smtClean="0"/>
              <a:t>Obnova </a:t>
            </a:r>
            <a:r>
              <a:rPr lang="sr-Latn-RS" sz="8000" dirty="0" smtClean="0"/>
              <a:t>devastiranih radničkih kolonija, kao i pronalaženje novih sadržaja i revitalizacija napuštenih fabričkih i javnih zgrada kroz dobro osmišljene projekte finansirane od strane države i fondova </a:t>
            </a:r>
            <a:r>
              <a:rPr lang="sr-Latn-RS" sz="8000" dirty="0" smtClean="0"/>
              <a:t>Evropske </a:t>
            </a:r>
            <a:r>
              <a:rPr lang="sr-Latn-RS" sz="8000" dirty="0" smtClean="0"/>
              <a:t>unije, dala bi podsticaj lokalnom kulturnom i privrednom životu.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8000" dirty="0" smtClean="0"/>
              <a:t>Proces revitalizacije i obnove ovako velikih celina je veoma kompleksan i nije ga moguće sprovesti u kratkom vremenskom roku. Potrebna je dobro osmišljena i koordinasana akcija lokalne samouprave, nevladinih organizacija i državnih organa uz saradnju i nadzor od strane nadležnih ustanova koje se bave zaštitom kulturnih dobara</a:t>
            </a:r>
            <a:r>
              <a:rPr lang="sr-Latn-RS" sz="8000" dirty="0" smtClean="0"/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8000" dirty="0" smtClean="0"/>
              <a:t>Pojednostavljenje zakonske regulative za uspostavljanje pune pravne zaštite takođe je od vitalnog značaja da bi objekti industrijskog nasleđa uživali tretman kulturnog dobra. </a:t>
            </a:r>
          </a:p>
          <a:p>
            <a:pPr algn="just">
              <a:lnSpc>
                <a:spcPct val="120000"/>
              </a:lnSpc>
              <a:buNone/>
            </a:pPr>
            <a:endParaRPr lang="sr-Latn-RS" sz="8000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sr-Latn-RS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sr-Latn-RS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endParaRPr lang="en-US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sr-Latn-RS" sz="1800" dirty="0" smtClean="0"/>
          </a:p>
          <a:p>
            <a:pPr algn="just">
              <a:lnSpc>
                <a:spcPct val="110000"/>
              </a:lnSpc>
              <a:buFont typeface="Wingdings" pitchFamily="2" charset="2"/>
              <a:buChar char="q"/>
            </a:pPr>
            <a:endParaRPr lang="sr-Latn-RS" sz="1800" dirty="0" smtClean="0"/>
          </a:p>
          <a:p>
            <a:pPr algn="just">
              <a:buNone/>
            </a:pPr>
            <a:r>
              <a:rPr lang="sr-Latn-RS" sz="1800" dirty="0" smtClean="0"/>
              <a:t>	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3352800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 smtClean="0"/>
              <a:t>  HVALA NA PAŽNJI</a:t>
            </a:r>
            <a:r>
              <a:rPr lang="en-US" sz="2800" b="1" dirty="0" smtClean="0"/>
              <a:t>!</a:t>
            </a:r>
            <a:r>
              <a:rPr lang="sr-Latn-RS" sz="2800" b="1" dirty="0" smtClean="0"/>
              <a:t/>
            </a:r>
            <a:br>
              <a:rPr lang="sr-Latn-RS" sz="2800" b="1" dirty="0" smtClean="0"/>
            </a:br>
            <a:r>
              <a:rPr lang="sr-Latn-RS" sz="2800" b="1" dirty="0" smtClean="0"/>
              <a:t/>
            </a:r>
            <a:br>
              <a:rPr lang="sr-Latn-RS" sz="2800" b="1" dirty="0" smtClean="0"/>
            </a:br>
            <a:r>
              <a:rPr lang="sr-Latn-RS" sz="2800" b="1" dirty="0" smtClean="0"/>
              <a:t>      </a:t>
            </a:r>
            <a:r>
              <a:rPr lang="sr-Latn-RS" sz="2800" b="1" dirty="0" smtClean="0">
                <a:solidFill>
                  <a:srgbClr val="00B0F0"/>
                </a:solidFill>
              </a:rPr>
              <a:t>THANK </a:t>
            </a:r>
            <a:r>
              <a:rPr lang="sr-Latn-RS" sz="2800" b="1" dirty="0" smtClean="0">
                <a:solidFill>
                  <a:srgbClr val="00B0F0"/>
                </a:solidFill>
              </a:rPr>
              <a:t>YOU</a:t>
            </a:r>
            <a:r>
              <a:rPr lang="en-US" sz="2800" b="1" dirty="0" smtClean="0">
                <a:solidFill>
                  <a:srgbClr val="00B0F0"/>
                </a:solidFill>
              </a:rPr>
              <a:t> FOR YOUR ATTENTION!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2052" name="Picture 4" descr="D:\Libraries\Documents\beocin-konferencija\foto teren\hvala na paznj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667000"/>
            <a:ext cx="441960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705600" cy="1447800"/>
          </a:xfrm>
        </p:spPr>
        <p:txBody>
          <a:bodyPr>
            <a:normAutofit/>
          </a:bodyPr>
          <a:lstStyle/>
          <a:p>
            <a:r>
              <a:rPr lang="sr-Latn-RS" sz="1800" b="1" dirty="0" smtClean="0">
                <a:latin typeface="+mn-lt"/>
              </a:rPr>
              <a:t>R</a:t>
            </a:r>
            <a:r>
              <a:rPr lang="en-US" sz="1800" b="1" dirty="0" smtClean="0">
                <a:latin typeface="+mn-lt"/>
              </a:rPr>
              <a:t>AZVOJ NASELJA I FABRIKE CEMENTA</a:t>
            </a:r>
            <a:r>
              <a:rPr lang="sr-Latn-RS" sz="1800" b="1" dirty="0" smtClean="0">
                <a:latin typeface="+mn-lt"/>
              </a:rPr>
              <a:t/>
            </a:r>
            <a:br>
              <a:rPr lang="sr-Latn-RS" sz="1800" b="1" dirty="0" smtClean="0">
                <a:latin typeface="+mn-lt"/>
              </a:rPr>
            </a:br>
            <a:r>
              <a:rPr lang="sr-Latn-RS" sz="1800" b="1" dirty="0" smtClean="0">
                <a:latin typeface="+mn-lt"/>
              </a:rPr>
              <a:t/>
            </a:r>
            <a:br>
              <a:rPr lang="sr-Latn-RS" sz="1800" b="1" dirty="0" smtClean="0">
                <a:latin typeface="+mn-lt"/>
              </a:rPr>
            </a:br>
            <a:r>
              <a:rPr lang="sr-Latn-RS" sz="1800" dirty="0" smtClean="0">
                <a:solidFill>
                  <a:srgbClr val="00B0F0"/>
                </a:solidFill>
                <a:latin typeface="+mn-lt"/>
              </a:rPr>
              <a:t>DEVELOPMENT OF THE TOWN AND CEMENT FACTORY</a:t>
            </a:r>
            <a:endParaRPr lang="en-US" sz="18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65870" cy="52578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q"/>
            </a:pPr>
            <a:endParaRPr lang="sr-Latn-RS" sz="5500" b="1" dirty="0" smtClean="0"/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7200" dirty="0" err="1" smtClean="0"/>
              <a:t>Beo</a:t>
            </a:r>
            <a:r>
              <a:rPr lang="sr-Latn-RS" sz="7200" dirty="0" smtClean="0"/>
              <a:t>čin kao industrijsko naselje počeo je da se formira polovinom XIX veka na zaravni pored </a:t>
            </a:r>
            <a:r>
              <a:rPr lang="en-US" sz="7200" dirty="0" err="1" smtClean="0"/>
              <a:t>ju</a:t>
            </a:r>
            <a:r>
              <a:rPr lang="sr-Latn-RS" sz="7200" dirty="0" smtClean="0"/>
              <a:t>žne obale Dunava, desetak kilometara istočno od Novog Sada, kada počinje i proizvodnja cementa. Sa razvojem industrije cementa doseljava se nacionalno i verski raznoliko stanovništvo koje se nastanjuje nekoliko kilometara severno od starog sela Beočin i formira se gradsko naselje.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7200" dirty="0" smtClean="0"/>
              <a:t>Prvobitnu fabriku cementa pokreće Jozef Čik i istovremeno počinju da se grade radničke nastambe odnosno radničke kolonije. Prva kolonija sagrađena je između 1855. i 1860. godine i nazvana je “Filijala”.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7200" dirty="0" smtClean="0"/>
              <a:t>Centralna radnička kolonija koja se nalazi u neposrednoj blizini fabrike, sagrađena je u periodu od 1894. do 1914. godine i uz nju se formirao centar današnjeg grada sa pratećim javnim objektima i administrativnom upravom.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7200" dirty="0" smtClean="0"/>
              <a:t>Treća radnička kolonija</a:t>
            </a:r>
            <a:r>
              <a:rPr lang="en-US" sz="7200" dirty="0" smtClean="0"/>
              <a:t>,</a:t>
            </a:r>
            <a:r>
              <a:rPr lang="sr-Latn-RS" sz="7200" dirty="0" smtClean="0"/>
              <a:t> u Donjem Šakotincu</a:t>
            </a:r>
            <a:r>
              <a:rPr lang="en-US" sz="7200" dirty="0" smtClean="0"/>
              <a:t>,</a:t>
            </a:r>
            <a:r>
              <a:rPr lang="sr-Latn-RS" sz="7200" dirty="0" smtClean="0"/>
              <a:t> osnovana je takođe u XIX veku u dolini zapadno od fabrike cementa.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sr-Latn-RS" sz="7200" dirty="0" smtClean="0"/>
              <a:t>Gradsko naselje Beočin se razvijalo do kraja XX veka, kada dolazi do stagnacije usled modernizacije proizvodnje cementa i smanjene potrebe za radnom snagom, a pomenute stare radničke kolinije postepeno bivaju u sve većoj meri devastirane.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04800"/>
            <a:ext cx="5334000" cy="1981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Polo</a:t>
            </a:r>
            <a:r>
              <a:rPr lang="sr-Latn-RS" sz="2000" dirty="0" smtClean="0"/>
              <a:t>žaj Bečina na geografskoj karti i snimak iz vazduha na kome se vidi da oko 50 posto površine naselja zauzima fabrika cementa sa svojim proizvodnim objektima i infrastrukturom</a:t>
            </a:r>
            <a:endParaRPr lang="sr-Latn-R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1"/>
            <a:ext cx="3200400" cy="310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Libraries\Documents\beocin-konferencija\foto teren\Screenshot 2015-05-14 18.41.37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816161"/>
            <a:ext cx="7467600" cy="40418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879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43600"/>
            <a:ext cx="7467600" cy="11430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Izgle</a:t>
            </a:r>
            <a:r>
              <a:rPr lang="sr-Latn-RS" sz="2000" dirty="0" smtClean="0"/>
              <a:t>d </a:t>
            </a:r>
            <a:r>
              <a:rPr lang="en-US" sz="2000" dirty="0" err="1" smtClean="0"/>
              <a:t>fabrike</a:t>
            </a:r>
            <a:r>
              <a:rPr lang="en-US" sz="2000" dirty="0" smtClean="0"/>
              <a:t> </a:t>
            </a:r>
            <a:r>
              <a:rPr lang="en-US" sz="2000" dirty="0" err="1" smtClean="0"/>
              <a:t>cementa</a:t>
            </a:r>
            <a:r>
              <a:rPr lang="en-US" sz="2000" dirty="0" smtClean="0"/>
              <a:t> u Be</a:t>
            </a:r>
            <a:r>
              <a:rPr lang="sr-Latn-RS" sz="2000" dirty="0" smtClean="0"/>
              <a:t>očinu 1899. i 1913. godine. Na donjoj slici se sa leve strane vidi i Centralna radnička kolonija.</a:t>
            </a:r>
            <a:endParaRPr lang="en-US" sz="2000" dirty="0"/>
          </a:p>
        </p:txBody>
      </p:sp>
      <p:pic>
        <p:nvPicPr>
          <p:cNvPr id="1027" name="Picture 3" descr="D:\Libraries\Documents\beocin-konferencija\foto teren\STARA FOTKA BEOCINA obradjen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8113935" cy="6098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>
            <a:normAutofit/>
          </a:bodyPr>
          <a:lstStyle/>
          <a:p>
            <a:r>
              <a:rPr lang="sr-Latn-RS" sz="2000" b="1" dirty="0" smtClean="0"/>
              <a:t>FABRIKA CEMENTA I OBJEKTI </a:t>
            </a:r>
            <a:br>
              <a:rPr lang="sr-Latn-RS" sz="2000" b="1" dirty="0" smtClean="0"/>
            </a:br>
            <a:r>
              <a:rPr lang="sr-Latn-RS" sz="2000" b="1" dirty="0" smtClean="0"/>
              <a:t>TEHNIČKE KULTURE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4800600" cy="5029201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sr-Latn-RS" sz="1800" dirty="0" smtClean="0"/>
              <a:t>Proizvodnja cementa u Beočinu datira još od sredine XIX veka. </a:t>
            </a:r>
          </a:p>
          <a:p>
            <a:pPr algn="just">
              <a:buFont typeface="Wingdings" pitchFamily="2" charset="2"/>
              <a:buChar char="q"/>
            </a:pPr>
            <a:r>
              <a:rPr lang="sr-Latn-RS" sz="1800" dirty="0" smtClean="0"/>
              <a:t>Najstariji poznati proizvodni objekti nalaze se u pored radničke kolonije “Filijala”. To su zgrada stare laboratorije, čuvarska kućica i ostaci stare fabrike sa dimnjakom.  U velikoj meri su devastirani te su mogućnosti obnove i revitalizacije veoma limitirani.</a:t>
            </a:r>
          </a:p>
        </p:txBody>
      </p:sp>
      <p:pic>
        <p:nvPicPr>
          <p:cNvPr id="1026" name="Picture 2" descr="D:\Libraries\Documents\beocin-konferencija\foto teren\sli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0"/>
            <a:ext cx="4165600" cy="3429000"/>
          </a:xfrm>
          <a:prstGeom prst="rect">
            <a:avLst/>
          </a:prstGeom>
          <a:noFill/>
        </p:spPr>
      </p:pic>
      <p:pic>
        <p:nvPicPr>
          <p:cNvPr id="1028" name="Picture 4" descr="D:\Libraries\Documents\beocin-konferencija\foto teren\slik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0850" y="3581400"/>
            <a:ext cx="2343150" cy="3276600"/>
          </a:xfrm>
          <a:prstGeom prst="rect">
            <a:avLst/>
          </a:prstGeom>
          <a:noFill/>
        </p:spPr>
      </p:pic>
      <p:pic>
        <p:nvPicPr>
          <p:cNvPr id="1029" name="Picture 5" descr="D:\Libraries\Documents\beocin-konferencija\foto teren\slik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359" y="3581400"/>
            <a:ext cx="6532591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28600"/>
            <a:ext cx="5867400" cy="5897563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sr-Latn-RS" sz="1800" dirty="0" smtClean="0"/>
              <a:t>Krajem XIX veka gradi se novo fabričko postrojenje u blizini Dunava radi lakšeg transporta cementa kanalom i rečnim tokom.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sz="1800" dirty="0" smtClean="0"/>
              <a:t>Među najstarijim sačuvanim objektima nalazi se vodotoranj sagrađen 1896. godine od arm</a:t>
            </a:r>
            <a:r>
              <a:rPr lang="en-US" sz="1800" dirty="0" err="1" smtClean="0"/>
              <a:t>i</a:t>
            </a:r>
            <a:r>
              <a:rPr lang="sr-Latn-RS" sz="1800" dirty="0" smtClean="0"/>
              <a:t>ranog betona, zatim zgrada stare laboratorije s kraja </a:t>
            </a:r>
            <a:r>
              <a:rPr lang="sr-Latn-RS" sz="1800" dirty="0"/>
              <a:t>XIX </a:t>
            </a:r>
            <a:r>
              <a:rPr lang="sr-Latn-RS" sz="1800" dirty="0" smtClean="0"/>
              <a:t>veka </a:t>
            </a:r>
            <a:r>
              <a:rPr lang="sr-Latn-RS" sz="1800" dirty="0"/>
              <a:t>(porušena</a:t>
            </a:r>
            <a:r>
              <a:rPr lang="sr-Latn-RS" sz="1800" dirty="0" smtClean="0"/>
              <a:t>) i stari magacin (1894).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r-Latn-RS" sz="1800" dirty="0" smtClean="0"/>
              <a:t>Početkom XX veka gradi se upravna zgrada broj 1 i zgrada „Konzum“ na samom ulazu u fabrički krug</a:t>
            </a:r>
            <a:r>
              <a:rPr lang="en-US" sz="1800" dirty="0" smtClean="0"/>
              <a:t> (obe u stilu geometrijske secesije)</a:t>
            </a:r>
            <a:r>
              <a:rPr lang="sr-Latn-RS" sz="1800" dirty="0" smtClean="0"/>
              <a:t>.</a:t>
            </a:r>
            <a:endParaRPr lang="en-US" sz="1800" dirty="0" smtClean="0"/>
          </a:p>
        </p:txBody>
      </p:sp>
      <p:pic>
        <p:nvPicPr>
          <p:cNvPr id="1030" name="Picture 6" descr="F:\beocin-konferencija\foto teren\slika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6154615" cy="3200400"/>
          </a:xfrm>
          <a:prstGeom prst="rect">
            <a:avLst/>
          </a:prstGeom>
          <a:noFill/>
        </p:spPr>
      </p:pic>
      <p:pic>
        <p:nvPicPr>
          <p:cNvPr id="1031" name="Picture 7" descr="F:\beocin-konferencija\foto teren\slika2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1" y="182267"/>
            <a:ext cx="2895599" cy="66757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390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4800"/>
            <a:ext cx="5181600" cy="5821363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Stara “klinker hala” sagra</a:t>
            </a:r>
            <a:r>
              <a:rPr lang="sr-Latn-RS" sz="1800" dirty="0" smtClean="0"/>
              <a:t>đena je 1932/33. Karakteristična je po krovu koji je izveden u formi betonskih kupola.</a:t>
            </a:r>
          </a:p>
          <a:p>
            <a:pPr lvl="0" algn="just">
              <a:buFont typeface="Wingdings" pitchFamily="2" charset="2"/>
              <a:buChar char="q"/>
            </a:pPr>
            <a:r>
              <a:rPr lang="sr-Cyrl-CS" sz="1800" dirty="0" smtClean="0"/>
              <a:t>Zgrada Kapetanije na obali Dunava </a:t>
            </a:r>
            <a:r>
              <a:rPr lang="sr-Latn-RS" sz="1800" dirty="0" smtClean="0"/>
              <a:t>(</a:t>
            </a:r>
            <a:r>
              <a:rPr lang="sr-Cyrl-CS" sz="1800" dirty="0" smtClean="0"/>
              <a:t>1912</a:t>
            </a:r>
            <a:r>
              <a:rPr lang="sr-Latn-RS" sz="1800" dirty="0" smtClean="0"/>
              <a:t>) je </a:t>
            </a:r>
            <a:r>
              <a:rPr lang="sr-Cyrl-CS" sz="1800" dirty="0" smtClean="0"/>
              <a:t>prizemni objekat </a:t>
            </a:r>
            <a:r>
              <a:rPr lang="sr-Latn-RS" sz="1800" dirty="0" smtClean="0"/>
              <a:t>sa </a:t>
            </a:r>
            <a:r>
              <a:rPr lang="sr-Cyrl-CS" sz="1800" dirty="0" smtClean="0"/>
              <a:t>ugaono</a:t>
            </a:r>
            <a:r>
              <a:rPr lang="sr-Latn-RS" sz="1800" dirty="0" smtClean="0"/>
              <a:t>m</a:t>
            </a:r>
            <a:r>
              <a:rPr lang="sr-Cyrl-CS" sz="1800" dirty="0" smtClean="0"/>
              <a:t> kul</a:t>
            </a:r>
            <a:r>
              <a:rPr lang="sr-Latn-RS" sz="1800" dirty="0" smtClean="0"/>
              <a:t>om </a:t>
            </a:r>
            <a:r>
              <a:rPr lang="sr-Cyrl-CS" sz="1800" dirty="0" smtClean="0"/>
              <a:t>koja je služila kao osmatračnica. </a:t>
            </a:r>
            <a:r>
              <a:rPr lang="sr-Latn-RS" sz="1800" dirty="0" smtClean="0"/>
              <a:t>D</a:t>
            </a:r>
            <a:r>
              <a:rPr lang="sr-Cyrl-CS" sz="1800" dirty="0" smtClean="0"/>
              <a:t>anas </a:t>
            </a:r>
            <a:r>
              <a:rPr lang="sr-Latn-RS" sz="1800" dirty="0" smtClean="0"/>
              <a:t>je </a:t>
            </a:r>
            <a:r>
              <a:rPr lang="sr-Cyrl-CS" sz="1800" dirty="0" smtClean="0"/>
              <a:t>u određenoj meri devastiran ali </a:t>
            </a:r>
            <a:r>
              <a:rPr lang="sr-Latn-RS" sz="1800" dirty="0" smtClean="0"/>
              <a:t>postoji mogućnost vraćanja </a:t>
            </a:r>
            <a:r>
              <a:rPr lang="sr-Cyrl-CS" sz="1800" dirty="0" smtClean="0"/>
              <a:t>u prvobitno stanje. </a:t>
            </a:r>
            <a:r>
              <a:rPr lang="sr-Latn-RS" sz="1800" dirty="0" smtClean="0"/>
              <a:t>I</a:t>
            </a:r>
            <a:r>
              <a:rPr lang="sr-Cyrl-CS" sz="1800" dirty="0" smtClean="0"/>
              <a:t>ma stambenu funkciju</a:t>
            </a:r>
            <a:r>
              <a:rPr lang="sr-Latn-RS" sz="1800" dirty="0" smtClean="0"/>
              <a:t>, a</a:t>
            </a:r>
            <a:r>
              <a:rPr lang="sr-Cyrl-CS" sz="1800" dirty="0" smtClean="0"/>
              <a:t> zbog svog atraktivnog položaja </a:t>
            </a:r>
            <a:r>
              <a:rPr lang="sr-Latn-RS" sz="1800" dirty="0" smtClean="0"/>
              <a:t>uz određena ulaganja </a:t>
            </a:r>
            <a:r>
              <a:rPr lang="sr-Cyrl-CS" sz="1800" dirty="0" smtClean="0"/>
              <a:t>mogao da dobije novu </a:t>
            </a:r>
            <a:r>
              <a:rPr lang="sr-Latn-RS" sz="1800" dirty="0" smtClean="0"/>
              <a:t>atraktivniju</a:t>
            </a:r>
            <a:r>
              <a:rPr lang="sr-Cyrl-CS" sz="1800" dirty="0" smtClean="0"/>
              <a:t> </a:t>
            </a:r>
            <a:r>
              <a:rPr lang="sr-Cyrl-CS" sz="1800" dirty="0" smtClean="0"/>
              <a:t>funkciju. </a:t>
            </a:r>
            <a:endParaRPr lang="sr-Latn-RS" sz="1800" dirty="0" smtClean="0"/>
          </a:p>
          <a:p>
            <a:pPr algn="just">
              <a:buFont typeface="Wingdings" pitchFamily="2" charset="2"/>
              <a:buChar char="q"/>
            </a:pPr>
            <a:endParaRPr lang="sr-Latn-RS" sz="1800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2050" name="Picture 2" descr="F:\beocin-konferencija\foto teren\slika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0"/>
            <a:ext cx="3505200" cy="4673600"/>
          </a:xfrm>
          <a:prstGeom prst="rect">
            <a:avLst/>
          </a:prstGeom>
          <a:noFill/>
        </p:spPr>
      </p:pic>
      <p:pic>
        <p:nvPicPr>
          <p:cNvPr id="6" name="Picture 2" descr="F:\beocin-konferencija\foto teren\slik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21074"/>
            <a:ext cx="5562600" cy="283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+mn-lt"/>
              </a:rPr>
              <a:t>RADNI</a:t>
            </a:r>
            <a:r>
              <a:rPr lang="sr-Latn-RS" sz="2000" b="1" dirty="0" smtClean="0">
                <a:latin typeface="+mn-lt"/>
              </a:rPr>
              <a:t>ČKE KOLONIJE</a:t>
            </a:r>
            <a:r>
              <a:rPr lang="en-US" sz="2000" b="1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rgbClr val="00B0F0"/>
                </a:solidFill>
                <a:latin typeface="+mn-lt"/>
              </a:rPr>
            </a:br>
            <a:r>
              <a:rPr lang="sr-Latn-RS" sz="2000" b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WORKERS' HOUSING </a:t>
            </a:r>
            <a:br>
              <a:rPr lang="en-US" sz="1800" dirty="0" smtClean="0">
                <a:solidFill>
                  <a:srgbClr val="00B0F0"/>
                </a:solidFill>
              </a:rPr>
            </a:br>
            <a:r>
              <a:rPr lang="sr-Latn-RS" sz="1800" dirty="0" smtClean="0">
                <a:solidFill>
                  <a:srgbClr val="00B0F0"/>
                </a:solidFill>
                <a:latin typeface="+mn-lt"/>
              </a:rPr>
              <a:t/>
            </a:r>
            <a:br>
              <a:rPr lang="sr-Latn-RS" sz="1800" dirty="0" smtClean="0">
                <a:solidFill>
                  <a:srgbClr val="00B0F0"/>
                </a:solidFill>
                <a:latin typeface="+mn-lt"/>
              </a:rPr>
            </a:br>
            <a:r>
              <a:rPr lang="sr-Latn-RS" sz="1800" dirty="0" smtClean="0">
                <a:latin typeface="+mn-lt"/>
              </a:rPr>
              <a:t>FILIJALA</a:t>
            </a:r>
            <a:endParaRPr lang="en-US" sz="1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72000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800" dirty="0" err="1" smtClean="0"/>
              <a:t>Nastala</a:t>
            </a:r>
            <a:r>
              <a:rPr lang="en-US" sz="1800" dirty="0" smtClean="0"/>
              <a:t> je </a:t>
            </a:r>
            <a:r>
              <a:rPr lang="en-US" sz="1800" dirty="0" err="1" smtClean="0"/>
              <a:t>neposredno</a:t>
            </a:r>
            <a:r>
              <a:rPr lang="en-US" sz="1800" dirty="0" smtClean="0"/>
              <a:t> </a:t>
            </a:r>
            <a:r>
              <a:rPr lang="en-US" sz="1800" dirty="0" err="1" smtClean="0"/>
              <a:t>po</a:t>
            </a:r>
            <a:r>
              <a:rPr lang="en-US" sz="1800" dirty="0" smtClean="0"/>
              <a:t> </a:t>
            </a:r>
            <a:r>
              <a:rPr lang="en-US" sz="1800" dirty="0" err="1" smtClean="0"/>
              <a:t>izgradnji</a:t>
            </a:r>
            <a:r>
              <a:rPr lang="en-US" sz="1800" dirty="0" smtClean="0"/>
              <a:t> </a:t>
            </a:r>
            <a:r>
              <a:rPr lang="en-US" sz="1800" dirty="0" err="1" smtClean="0"/>
              <a:t>prve</a:t>
            </a:r>
            <a:r>
              <a:rPr lang="en-US" sz="1800" dirty="0" smtClean="0"/>
              <a:t> </a:t>
            </a:r>
            <a:r>
              <a:rPr lang="en-US" sz="1800" dirty="0" err="1" smtClean="0"/>
              <a:t>fabrike</a:t>
            </a:r>
            <a:r>
              <a:rPr lang="en-US" sz="1800" dirty="0" smtClean="0"/>
              <a:t> </a:t>
            </a:r>
            <a:r>
              <a:rPr lang="en-US" sz="1800" dirty="0" err="1" smtClean="0"/>
              <a:t>cementa</a:t>
            </a:r>
            <a:r>
              <a:rPr lang="en-US" sz="1800" dirty="0" smtClean="0"/>
              <a:t> 1855-60. </a:t>
            </a:r>
            <a:r>
              <a:rPr lang="sr-Latn-RS" sz="1800" dirty="0" smtClean="0"/>
              <a:t>Obuhvata</a:t>
            </a:r>
            <a:r>
              <a:rPr lang="en-US" sz="1800" dirty="0" smtClean="0"/>
              <a:t> tri </a:t>
            </a:r>
            <a:r>
              <a:rPr lang="en-US" sz="1800" dirty="0" err="1" smtClean="0"/>
              <a:t>tipske</a:t>
            </a:r>
            <a:r>
              <a:rPr lang="en-US" sz="1800" dirty="0" smtClean="0"/>
              <a:t> </a:t>
            </a:r>
            <a:r>
              <a:rPr lang="en-US" sz="1800" dirty="0" err="1" smtClean="0"/>
              <a:t>prizemne</a:t>
            </a:r>
            <a:r>
              <a:rPr lang="en-US" sz="1800" dirty="0" smtClean="0"/>
              <a:t> </a:t>
            </a:r>
            <a:r>
              <a:rPr lang="en-US" sz="1800" dirty="0" err="1" smtClean="0"/>
              <a:t>stambene</a:t>
            </a:r>
            <a:r>
              <a:rPr lang="en-US" sz="1800" dirty="0" smtClean="0"/>
              <a:t> </a:t>
            </a:r>
            <a:r>
              <a:rPr lang="en-US" sz="1800" dirty="0" err="1" smtClean="0"/>
              <a:t>zgrade</a:t>
            </a:r>
            <a:r>
              <a:rPr lang="en-US" sz="1800" dirty="0" smtClean="0"/>
              <a:t>,</a:t>
            </a:r>
            <a:r>
              <a:rPr lang="sr-Latn-RS" sz="1800" dirty="0" smtClean="0"/>
              <a:t> a sklopu kompleksa su</a:t>
            </a:r>
            <a:r>
              <a:rPr lang="en-US" sz="1800" dirty="0" smtClean="0"/>
              <a:t> </a:t>
            </a:r>
            <a:r>
              <a:rPr lang="en-US" sz="1800" dirty="0" err="1" smtClean="0"/>
              <a:t>spratn</a:t>
            </a:r>
            <a:r>
              <a:rPr lang="sr-Latn-RS" sz="1800" dirty="0" smtClean="0"/>
              <a:t>a</a:t>
            </a:r>
            <a:r>
              <a:rPr lang="en-US" sz="1800" dirty="0" smtClean="0"/>
              <a:t> </a:t>
            </a:r>
            <a:r>
              <a:rPr lang="en-US" sz="1800" dirty="0" err="1" smtClean="0"/>
              <a:t>zgrada</a:t>
            </a:r>
            <a:r>
              <a:rPr lang="en-US" sz="1800" dirty="0" smtClean="0"/>
              <a:t> stare </a:t>
            </a:r>
            <a:r>
              <a:rPr lang="en-US" sz="1800" dirty="0" err="1" smtClean="0"/>
              <a:t>laboratorije</a:t>
            </a:r>
            <a:r>
              <a:rPr lang="en-US" sz="1800" dirty="0" smtClean="0"/>
              <a:t> i </a:t>
            </a:r>
            <a:r>
              <a:rPr lang="en-US" sz="1800" dirty="0" err="1" smtClean="0"/>
              <a:t>ostaci</a:t>
            </a:r>
            <a:r>
              <a:rPr lang="en-US" sz="1800" dirty="0" smtClean="0"/>
              <a:t> stare </a:t>
            </a:r>
            <a:r>
              <a:rPr lang="en-US" sz="1800" dirty="0" err="1" smtClean="0"/>
              <a:t>fabrike</a:t>
            </a:r>
            <a:r>
              <a:rPr lang="en-US" sz="1800" dirty="0" smtClean="0"/>
              <a:t> </a:t>
            </a:r>
            <a:r>
              <a:rPr lang="en-US" sz="1800" dirty="0" err="1" smtClean="0"/>
              <a:t>sa</a:t>
            </a:r>
            <a:r>
              <a:rPr lang="en-US" sz="1800" dirty="0" smtClean="0"/>
              <a:t> </a:t>
            </a:r>
            <a:r>
              <a:rPr lang="en-US" sz="1800" dirty="0" err="1" smtClean="0"/>
              <a:t>dimnjakom</a:t>
            </a:r>
            <a:r>
              <a:rPr lang="sr-Latn-RS" sz="1800" dirty="0" smtClean="0"/>
              <a:t>. </a:t>
            </a:r>
            <a:r>
              <a:rPr lang="en-US" sz="1800" dirty="0" smtClean="0"/>
              <a:t>Ova radnička kolonija je u </a:t>
            </a:r>
            <a:r>
              <a:rPr lang="en-US" sz="1800" dirty="0" err="1" smtClean="0"/>
              <a:t>najvećoj</a:t>
            </a:r>
            <a:r>
              <a:rPr lang="en-US" sz="1800" dirty="0" smtClean="0"/>
              <a:t> </a:t>
            </a:r>
            <a:r>
              <a:rPr lang="en-US" sz="1800" dirty="0" err="1" smtClean="0"/>
              <a:t>meri</a:t>
            </a:r>
            <a:r>
              <a:rPr lang="en-US" sz="1800" dirty="0" smtClean="0"/>
              <a:t> </a:t>
            </a:r>
            <a:r>
              <a:rPr lang="en-US" sz="1800" dirty="0" err="1" smtClean="0"/>
              <a:t>devastirana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1026" name="Picture 2" descr="F:\beocin-konferencija\foto teren\slika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0496"/>
            <a:ext cx="7239000" cy="2877503"/>
          </a:xfrm>
          <a:prstGeom prst="rect">
            <a:avLst/>
          </a:prstGeom>
          <a:noFill/>
        </p:spPr>
      </p:pic>
      <p:pic>
        <p:nvPicPr>
          <p:cNvPr id="1027" name="Picture 3" descr="F:\beocin-konferencija\foto teren\slika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3200400"/>
          </a:xfrm>
          <a:prstGeom prst="rect">
            <a:avLst/>
          </a:prstGeom>
          <a:noFill/>
        </p:spPr>
      </p:pic>
      <p:pic>
        <p:nvPicPr>
          <p:cNvPr id="1028" name="Picture 4" descr="F:\beocin-konferencija\foto teren\slik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429000"/>
            <a:ext cx="257175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1066800"/>
          </a:xfrm>
        </p:spPr>
        <p:txBody>
          <a:bodyPr>
            <a:normAutofit/>
          </a:bodyPr>
          <a:lstStyle/>
          <a:p>
            <a:r>
              <a:rPr lang="sr-Latn-RS" sz="1800" dirty="0" smtClean="0"/>
              <a:t>CENTRALNA RADNIČKA KOLONIJA</a:t>
            </a:r>
            <a:br>
              <a:rPr lang="sr-Latn-RS" sz="1800" dirty="0" smtClean="0"/>
            </a:br>
            <a:r>
              <a:rPr lang="sr-Latn-RS" sz="1800" b="1" dirty="0" smtClean="0">
                <a:solidFill>
                  <a:srgbClr val="00B0F0"/>
                </a:solidFill>
              </a:rPr>
              <a:t> Central</a:t>
            </a:r>
            <a:r>
              <a:rPr lang="sr-Latn-RS" sz="1800" dirty="0" smtClean="0"/>
              <a:t> </a:t>
            </a:r>
            <a:r>
              <a:rPr lang="sr-Latn-RS" sz="1800" b="1" dirty="0" smtClean="0">
                <a:solidFill>
                  <a:srgbClr val="00B0F0"/>
                </a:solidFill>
              </a:rPr>
              <a:t>w</a:t>
            </a:r>
            <a:r>
              <a:rPr lang="en-US" sz="1800" b="1" dirty="0" smtClean="0">
                <a:solidFill>
                  <a:srgbClr val="00B0F0"/>
                </a:solidFill>
              </a:rPr>
              <a:t>orkers' </a:t>
            </a:r>
            <a:r>
              <a:rPr lang="sr-Latn-RS" sz="1800" b="1" dirty="0" smtClean="0">
                <a:solidFill>
                  <a:srgbClr val="00B0F0"/>
                </a:solidFill>
              </a:rPr>
              <a:t> </a:t>
            </a:r>
            <a:r>
              <a:rPr lang="en-US" sz="1800" b="1" dirty="0" smtClean="0">
                <a:solidFill>
                  <a:srgbClr val="00B0F0"/>
                </a:solidFill>
              </a:rPr>
              <a:t>housing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1800" dirty="0" smtClean="0"/>
              <a:t>Radnička kolonija pored </a:t>
            </a:r>
            <a:r>
              <a:rPr lang="sr-Latn-RS" sz="1800" dirty="0" smtClean="0"/>
              <a:t>današnje </a:t>
            </a:r>
            <a:r>
              <a:rPr lang="en-US" sz="1800" dirty="0" err="1" smtClean="0"/>
              <a:t>fabrike</a:t>
            </a:r>
            <a:r>
              <a:rPr lang="en-US" sz="1800" dirty="0" smtClean="0"/>
              <a:t> </a:t>
            </a:r>
            <a:r>
              <a:rPr lang="en-US" sz="1800" dirty="0" err="1" smtClean="0"/>
              <a:t>cementa</a:t>
            </a:r>
            <a:r>
              <a:rPr lang="sr-Latn-RS" sz="1800" dirty="0" smtClean="0"/>
              <a:t> (1894-1914)</a:t>
            </a:r>
            <a:r>
              <a:rPr lang="en-US" sz="1800" dirty="0" smtClean="0"/>
              <a:t>. </a:t>
            </a:r>
            <a:r>
              <a:rPr lang="en-US" sz="1800" dirty="0" err="1" smtClean="0"/>
              <a:t>Obuhvata</a:t>
            </a:r>
            <a:r>
              <a:rPr lang="en-US" sz="1800" dirty="0" smtClean="0"/>
              <a:t> </a:t>
            </a:r>
            <a:r>
              <a:rPr lang="sr-Latn-RS" sz="1800" dirty="0" smtClean="0"/>
              <a:t>nekoliko nizova </a:t>
            </a:r>
            <a:r>
              <a:rPr lang="sr-Latn-RS" sz="1800" dirty="0" smtClean="0"/>
              <a:t>uglavno</a:t>
            </a:r>
            <a:r>
              <a:rPr lang="en-US" sz="1800" dirty="0" smtClean="0"/>
              <a:t>m</a:t>
            </a:r>
            <a:r>
              <a:rPr lang="sr-Latn-RS" sz="1800" dirty="0" smtClean="0"/>
              <a:t> </a:t>
            </a:r>
            <a:r>
              <a:rPr lang="sr-Latn-RS" sz="1800" dirty="0" smtClean="0"/>
              <a:t>prizemnih </a:t>
            </a:r>
            <a:r>
              <a:rPr lang="en-US" sz="1800" dirty="0" err="1" smtClean="0"/>
              <a:t>tipskih</a:t>
            </a:r>
            <a:r>
              <a:rPr lang="en-US" sz="1800" dirty="0" smtClean="0"/>
              <a:t> </a:t>
            </a:r>
            <a:r>
              <a:rPr lang="en-US" sz="1800" dirty="0" err="1" smtClean="0"/>
              <a:t>objekata</a:t>
            </a:r>
            <a:r>
              <a:rPr lang="sr-Latn-RS" sz="1800" dirty="0" smtClean="0"/>
              <a:t> sa radničkim stanovima</a:t>
            </a:r>
            <a:r>
              <a:rPr lang="en-US" sz="1800" dirty="0" smtClean="0"/>
              <a:t> i  </a:t>
            </a:r>
            <a:r>
              <a:rPr lang="en-US" sz="1800" dirty="0" err="1" smtClean="0"/>
              <a:t>jednospratnu</a:t>
            </a:r>
            <a:r>
              <a:rPr lang="en-US" sz="1800" dirty="0" smtClean="0"/>
              <a:t> </a:t>
            </a:r>
            <a:r>
              <a:rPr lang="en-US" sz="1800" dirty="0" err="1" smtClean="0"/>
              <a:t>zgradu</a:t>
            </a:r>
            <a:r>
              <a:rPr lang="en-US" sz="1800" dirty="0" smtClean="0"/>
              <a:t> pod </a:t>
            </a:r>
            <a:r>
              <a:rPr lang="en-US" sz="1800" dirty="0" err="1" smtClean="0"/>
              <a:t>nazivom</a:t>
            </a:r>
            <a:r>
              <a:rPr lang="en-US" sz="1800" dirty="0" smtClean="0"/>
              <a:t> “</a:t>
            </a:r>
            <a:r>
              <a:rPr lang="en-US" sz="1800" dirty="0" err="1" smtClean="0"/>
              <a:t>Štok</a:t>
            </a:r>
            <a:r>
              <a:rPr lang="en-US" sz="1800" dirty="0" smtClean="0"/>
              <a:t>” u stilu </a:t>
            </a:r>
            <a:r>
              <a:rPr lang="en-US" sz="1800" dirty="0" err="1" smtClean="0"/>
              <a:t>neogotike</a:t>
            </a:r>
            <a:r>
              <a:rPr lang="en-US" sz="1800" dirty="0" smtClean="0"/>
              <a:t>. U neposrednoj </a:t>
            </a:r>
            <a:r>
              <a:rPr lang="en-US" sz="1800" dirty="0" err="1" smtClean="0"/>
              <a:t>blizini</a:t>
            </a:r>
            <a:r>
              <a:rPr lang="en-US" sz="1800" dirty="0" smtClean="0"/>
              <a:t> </a:t>
            </a:r>
            <a:r>
              <a:rPr lang="sr-Latn-RS" sz="1800" dirty="0" smtClean="0"/>
              <a:t>s</a:t>
            </a:r>
            <a:r>
              <a:rPr lang="en-US" sz="1800" dirty="0" smtClean="0"/>
              <a:t>e</a:t>
            </a:r>
            <a:r>
              <a:rPr lang="sr-Latn-RS" sz="1800" dirty="0" smtClean="0"/>
              <a:t> nalazila</a:t>
            </a:r>
            <a:r>
              <a:rPr lang="en-US" sz="1800" dirty="0" smtClean="0"/>
              <a:t> stara radnička </a:t>
            </a:r>
            <a:r>
              <a:rPr lang="en-US" sz="1800" dirty="0" err="1" smtClean="0"/>
              <a:t>prodavnica</a:t>
            </a:r>
            <a:r>
              <a:rPr lang="en-US" sz="1800" dirty="0" smtClean="0"/>
              <a:t> u </a:t>
            </a:r>
            <a:r>
              <a:rPr lang="en-US" sz="1800" dirty="0" err="1" smtClean="0"/>
              <a:t>zgradi</a:t>
            </a:r>
            <a:r>
              <a:rPr lang="en-US" sz="1800" dirty="0" smtClean="0"/>
              <a:t> zvanoj “Konzum”</a:t>
            </a:r>
            <a:r>
              <a:rPr lang="sr-Latn-RS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 err="1" smtClean="0"/>
              <a:t>kao</a:t>
            </a:r>
            <a:r>
              <a:rPr lang="en-US" sz="1800" dirty="0" smtClean="0"/>
              <a:t> i stara železnička stanica.</a:t>
            </a:r>
            <a:endParaRPr lang="sr-Latn-RS" sz="1800" dirty="0" smtClean="0"/>
          </a:p>
        </p:txBody>
      </p:sp>
      <p:pic>
        <p:nvPicPr>
          <p:cNvPr id="2052" name="Picture 4" descr="F:\beocin-konferencija\foto teren\slika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5200" y="0"/>
            <a:ext cx="4368800" cy="3276600"/>
          </a:xfrm>
          <a:prstGeom prst="rect">
            <a:avLst/>
          </a:prstGeom>
          <a:noFill/>
        </p:spPr>
      </p:pic>
      <p:pic>
        <p:nvPicPr>
          <p:cNvPr id="2053" name="Picture 5" descr="F:\beocin-konferencija\foto teren\slika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352800"/>
            <a:ext cx="4419600" cy="3314700"/>
          </a:xfrm>
          <a:prstGeom prst="rect">
            <a:avLst/>
          </a:prstGeom>
          <a:noFill/>
        </p:spPr>
      </p:pic>
      <p:pic>
        <p:nvPicPr>
          <p:cNvPr id="2054" name="Picture 6" descr="F:\beocin-konferencija\foto teren\slika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155"/>
            <a:ext cx="4648200" cy="2341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1855</TotalTime>
  <Words>1245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Technic</vt:lpstr>
      <vt:lpstr> INTERNATIONAL CONFERENCE:  INDUSTRIAL HERITAGE IN THE CONTEXT OF NEW CREATIVE SPACES FOR  CULTURAL AND ECONOMIC DEVELOPMENT   14-16 May 2015, Novi Sad</vt:lpstr>
      <vt:lpstr>RAZVOJ NASELJA I FABRIKE CEMENTA  DEVELOPMENT OF THE TOWN AND CEMENT FACTORY</vt:lpstr>
      <vt:lpstr>Položaj Bečina na geografskoj karti i snimak iz vazduha na kome se vidi da oko 50 posto površine naselja zauzima fabrika cementa sa svojim proizvodnim objektima i infrastrukturom</vt:lpstr>
      <vt:lpstr>Izgled fabrike cementa u Beočinu 1899. i 1913. godine. Na donjoj slici se sa leve strane vidi i Centralna radnička kolonija.</vt:lpstr>
      <vt:lpstr>FABRIKA CEMENTA I OBJEKTI  TEHNIČKE KULTURE</vt:lpstr>
      <vt:lpstr>Slide 6</vt:lpstr>
      <vt:lpstr>Slide 7</vt:lpstr>
      <vt:lpstr>RADNIČKE KOLONIJE  WORKERS' HOUSING   FILIJALA</vt:lpstr>
      <vt:lpstr>CENTRALNA RADNIČKA KOLONIJA  Central workers'  housing</vt:lpstr>
      <vt:lpstr>Slide 10</vt:lpstr>
      <vt:lpstr>Slide 11</vt:lpstr>
      <vt:lpstr>Radnički stanovi u Centralnoj radničkoj koloniji  Central workers'  housing  </vt:lpstr>
      <vt:lpstr>DONJI ŠAKOTINAC</vt:lpstr>
      <vt:lpstr>Slide 14</vt:lpstr>
      <vt:lpstr>MOGUĆNOSTI OBNOVE I REVITALIZACIJE INDUSTRIJSKOG NASLEĐA I STARIH RADNIČKIH KOLONIJA U BEOČINU    POSSIBILITIES OF  REVITALIZATION  OF INDUSTRIAL HERITAGE  AND WORKERS' HOUSING OF BEOČIN   </vt:lpstr>
      <vt:lpstr>Rekonstruisana zgrada  “Konzum”</vt:lpstr>
      <vt:lpstr>Slide 17</vt:lpstr>
      <vt:lpstr>Slide 18</vt:lpstr>
      <vt:lpstr>  HVALA NA PAŽNJI!        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118</cp:revision>
  <dcterms:created xsi:type="dcterms:W3CDTF">2006-08-16T00:00:00Z</dcterms:created>
  <dcterms:modified xsi:type="dcterms:W3CDTF">2015-05-14T23:38:15Z</dcterms:modified>
</cp:coreProperties>
</file>