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BB6F-DBF3-4978-A63F-099D1BC9F589}" type="datetimeFigureOut">
              <a:rPr lang="sr-Latn-CS" smtClean="0"/>
              <a:pPr/>
              <a:t>15.5.2015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E108-5EE2-4C64-8C85-0BA1F74C2DD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BB6F-DBF3-4978-A63F-099D1BC9F589}" type="datetimeFigureOut">
              <a:rPr lang="sr-Latn-CS" smtClean="0"/>
              <a:pPr/>
              <a:t>15.5.2015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E108-5EE2-4C64-8C85-0BA1F74C2DD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BB6F-DBF3-4978-A63F-099D1BC9F589}" type="datetimeFigureOut">
              <a:rPr lang="sr-Latn-CS" smtClean="0"/>
              <a:pPr/>
              <a:t>15.5.2015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E108-5EE2-4C64-8C85-0BA1F74C2DD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BB6F-DBF3-4978-A63F-099D1BC9F589}" type="datetimeFigureOut">
              <a:rPr lang="sr-Latn-CS" smtClean="0"/>
              <a:pPr/>
              <a:t>15.5.2015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E108-5EE2-4C64-8C85-0BA1F74C2DD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BB6F-DBF3-4978-A63F-099D1BC9F589}" type="datetimeFigureOut">
              <a:rPr lang="sr-Latn-CS" smtClean="0"/>
              <a:pPr/>
              <a:t>15.5.2015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E108-5EE2-4C64-8C85-0BA1F74C2DD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BB6F-DBF3-4978-A63F-099D1BC9F589}" type="datetimeFigureOut">
              <a:rPr lang="sr-Latn-CS" smtClean="0"/>
              <a:pPr/>
              <a:t>15.5.2015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E108-5EE2-4C64-8C85-0BA1F74C2DD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BB6F-DBF3-4978-A63F-099D1BC9F589}" type="datetimeFigureOut">
              <a:rPr lang="sr-Latn-CS" smtClean="0"/>
              <a:pPr/>
              <a:t>15.5.2015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E108-5EE2-4C64-8C85-0BA1F74C2DD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BB6F-DBF3-4978-A63F-099D1BC9F589}" type="datetimeFigureOut">
              <a:rPr lang="sr-Latn-CS" smtClean="0"/>
              <a:pPr/>
              <a:t>15.5.2015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E108-5EE2-4C64-8C85-0BA1F74C2DD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BB6F-DBF3-4978-A63F-099D1BC9F589}" type="datetimeFigureOut">
              <a:rPr lang="sr-Latn-CS" smtClean="0"/>
              <a:pPr/>
              <a:t>15.5.2015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E108-5EE2-4C64-8C85-0BA1F74C2DD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BB6F-DBF3-4978-A63F-099D1BC9F589}" type="datetimeFigureOut">
              <a:rPr lang="sr-Latn-CS" smtClean="0"/>
              <a:pPr/>
              <a:t>15.5.2015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E108-5EE2-4C64-8C85-0BA1F74C2DD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BB6F-DBF3-4978-A63F-099D1BC9F589}" type="datetimeFigureOut">
              <a:rPr lang="sr-Latn-CS" smtClean="0"/>
              <a:pPr/>
              <a:t>15.5.2015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E108-5EE2-4C64-8C85-0BA1F74C2DD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BB6F-DBF3-4978-A63F-099D1BC9F589}" type="datetimeFigureOut">
              <a:rPr lang="sr-Latn-CS" smtClean="0"/>
              <a:pPr/>
              <a:t>15.5.2015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AE108-5EE2-4C64-8C85-0BA1F74C2DD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002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sr-Latn-CS" sz="2000" b="1" dirty="0" smtClean="0"/>
              <a:t/>
            </a:r>
            <a:br>
              <a:rPr lang="sr-Latn-CS" sz="2000" b="1" dirty="0" smtClean="0"/>
            </a:br>
            <a:r>
              <a:rPr lang="sr-Latn-CS" sz="2000" b="1" dirty="0" smtClean="0"/>
              <a:t/>
            </a:r>
            <a:br>
              <a:rPr lang="sr-Latn-CS" sz="2000" b="1" dirty="0" smtClean="0"/>
            </a:br>
            <a:r>
              <a:rPr lang="sr-Latn-CS" sz="2000" b="1" dirty="0" smtClean="0"/>
              <a:t/>
            </a:r>
            <a:br>
              <a:rPr lang="sr-Latn-CS" sz="2000" b="1" dirty="0" smtClean="0"/>
            </a:br>
            <a:r>
              <a:rPr lang="sr-Latn-CS" sz="2000" b="1" dirty="0" smtClean="0"/>
              <a:t>VRDNIK </a:t>
            </a:r>
            <a:r>
              <a:rPr lang="sr-Latn-CS" sz="2000" b="1" dirty="0"/>
              <a:t>– ZVUCI MESTA</a:t>
            </a:r>
            <a:r>
              <a:rPr lang="sr-Latn-CS" sz="2000" dirty="0" smtClean="0"/>
              <a:t/>
            </a:r>
            <a:br>
              <a:rPr lang="sr-Latn-CS" sz="2000" dirty="0" smtClean="0"/>
            </a:br>
            <a:r>
              <a:rPr lang="sr-Latn-CS" sz="2000" dirty="0"/>
              <a:t>Senke prošlosti i svetla </a:t>
            </a:r>
            <a:r>
              <a:rPr lang="sr-Latn-CS" sz="2000" dirty="0" smtClean="0"/>
              <a:t>budućnosti</a:t>
            </a:r>
            <a:br>
              <a:rPr lang="sr-Latn-CS" sz="2000" dirty="0" smtClean="0"/>
            </a:br>
            <a:r>
              <a:rPr lang="sr-Latn-CS" sz="2000" dirty="0" smtClean="0"/>
              <a:t/>
            </a:r>
            <a:br>
              <a:rPr lang="sr-Latn-CS" sz="2000" dirty="0" smtClean="0"/>
            </a:br>
            <a:r>
              <a:rPr lang="sr-Latn-CS" sz="2000" dirty="0" smtClean="0"/>
              <a:t>Autor: Dimitrije Vujadinović</a:t>
            </a:r>
            <a:br>
              <a:rPr lang="sr-Latn-CS" sz="2000" dirty="0" smtClean="0"/>
            </a:br>
            <a:r>
              <a:rPr lang="sr-Latn-CS" sz="2000" dirty="0" smtClean="0"/>
              <a:t>Saradnik: Jelena Mitić</a:t>
            </a: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610600" cy="45720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Alma </a:t>
            </a:r>
            <a:r>
              <a:rPr lang="en-US" sz="1400" dirty="0">
                <a:solidFill>
                  <a:schemeClr val="tx1"/>
                </a:solidFill>
              </a:rPr>
              <a:t>Mons</a:t>
            </a:r>
            <a:endParaRPr lang="sr-Latn-CS" sz="1400" dirty="0">
              <a:solidFill>
                <a:schemeClr val="tx1"/>
              </a:solidFill>
            </a:endParaRPr>
          </a:p>
          <a:p>
            <a:r>
              <a:rPr lang="sr-Latn-CS" sz="1400" b="1" i="1" dirty="0">
                <a:solidFill>
                  <a:schemeClr val="tx1"/>
                </a:solidFill>
              </a:rPr>
              <a:t>SEDAMDESET MILIONA GODINA FRUŠKE GORE</a:t>
            </a:r>
            <a:r>
              <a:rPr lang="sr-Latn-CS" sz="1400" i="1" dirty="0">
                <a:solidFill>
                  <a:schemeClr val="tx1"/>
                </a:solidFill>
              </a:rPr>
              <a:t/>
            </a:r>
            <a:br>
              <a:rPr lang="sr-Latn-CS" sz="1400" i="1" dirty="0">
                <a:solidFill>
                  <a:schemeClr val="tx1"/>
                </a:solidFill>
              </a:rPr>
            </a:br>
            <a:endParaRPr lang="sr-Latn-CS" sz="1400" dirty="0">
              <a:solidFill>
                <a:schemeClr val="tx1"/>
              </a:solidFill>
            </a:endParaRPr>
          </a:p>
          <a:p>
            <a:pPr algn="l"/>
            <a:endParaRPr lang="sr-Latn-CS" sz="1400" dirty="0"/>
          </a:p>
          <a:p>
            <a:pPr algn="l"/>
            <a:endParaRPr lang="sr-Latn-CS" sz="1400" dirty="0" smtClean="0">
              <a:solidFill>
                <a:schemeClr val="tx1"/>
              </a:solidFill>
            </a:endParaRPr>
          </a:p>
          <a:p>
            <a:pPr algn="l"/>
            <a:endParaRPr lang="sr-Latn-CS" sz="1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D:\balkan\BKF EUROPEAN RESIDENCY\MAPE\Lokaci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7239000" cy="3485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sr-Latn-CS" sz="1800" b="1" dirty="0" smtClean="0"/>
              <a:t>VRDNIK – ZVUCI MESTA</a:t>
            </a:r>
            <a:endParaRPr lang="sr-Latn-C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6096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CS" sz="2600" b="1" dirty="0" smtClean="0">
                <a:latin typeface="Arial" pitchFamily="34" charset="0"/>
                <a:cs typeface="Arial" pitchFamily="34" charset="0"/>
              </a:rPr>
              <a:t>Preduslovi  izrade programa integrativnog razvoja </a:t>
            </a:r>
            <a:r>
              <a:rPr lang="sr-Latn-CS" sz="2600" dirty="0" smtClean="0">
                <a:latin typeface="Arial" pitchFamily="34" charset="0"/>
                <a:cs typeface="Arial" pitchFamily="34" charset="0"/>
              </a:rPr>
              <a:t>( analize: </a:t>
            </a:r>
            <a:r>
              <a:rPr lang="sr-Latn-CS" sz="2600" b="1" dirty="0" smtClean="0">
                <a:latin typeface="Arial" pitchFamily="34" charset="0"/>
                <a:cs typeface="Arial" pitchFamily="34" charset="0"/>
              </a:rPr>
              <a:t>SWOT </a:t>
            </a:r>
            <a:r>
              <a:rPr lang="sr-Latn-CS" sz="2600" dirty="0" smtClean="0">
                <a:latin typeface="Arial" pitchFamily="34" charset="0"/>
                <a:cs typeface="Arial" pitchFamily="34" charset="0"/>
              </a:rPr>
              <a:t>/ snage - slabosti - mogućnosti – opasnosti/ ;  </a:t>
            </a:r>
            <a:r>
              <a:rPr lang="sr-Latn-CS" sz="2600" b="1" dirty="0" smtClean="0">
                <a:latin typeface="Arial" pitchFamily="34" charset="0"/>
                <a:cs typeface="Arial" pitchFamily="34" charset="0"/>
              </a:rPr>
              <a:t>Acorn </a:t>
            </a:r>
            <a:r>
              <a:rPr lang="sr-Latn-CS" sz="2600" dirty="0" smtClean="0">
                <a:latin typeface="Arial" pitchFamily="34" charset="0"/>
                <a:cs typeface="Arial" pitchFamily="34" charset="0"/>
              </a:rPr>
              <a:t>/ ciljne grupe potrošača/; </a:t>
            </a:r>
            <a:r>
              <a:rPr lang="sr-Latn-CS" sz="2600" b="1" dirty="0" smtClean="0">
                <a:latin typeface="Arial" pitchFamily="34" charset="0"/>
                <a:cs typeface="Arial" pitchFamily="34" charset="0"/>
              </a:rPr>
              <a:t>Cost-benefit)</a:t>
            </a:r>
          </a:p>
          <a:p>
            <a:pPr>
              <a:buNone/>
            </a:pPr>
            <a:endParaRPr lang="en-US" sz="26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CS" sz="2600" b="1" u="sng" dirty="0" smtClean="0">
                <a:latin typeface="Arial" pitchFamily="34" charset="0"/>
                <a:cs typeface="Arial" pitchFamily="34" charset="0"/>
              </a:rPr>
              <a:t>Razvoj tercijalnih delatnosti</a:t>
            </a:r>
          </a:p>
          <a:p>
            <a:pPr>
              <a:buNone/>
            </a:pPr>
            <a:r>
              <a:rPr lang="sr-Latn-CS" sz="2600" b="1" dirty="0" smtClean="0">
                <a:latin typeface="Arial" pitchFamily="34" charset="0"/>
                <a:cs typeface="Arial" pitchFamily="34" charset="0"/>
              </a:rPr>
              <a:t>Priliv Intelektualnog kapitala </a:t>
            </a:r>
            <a:r>
              <a:rPr lang="sr-Latn-CS" sz="2600" dirty="0" smtClean="0">
                <a:latin typeface="Arial" pitchFamily="34" charset="0"/>
                <a:cs typeface="Arial" pitchFamily="34" charset="0"/>
              </a:rPr>
              <a:t>(najbolji resurs Srbije)</a:t>
            </a:r>
          </a:p>
          <a:p>
            <a:pPr>
              <a:buNone/>
            </a:pPr>
            <a:endParaRPr lang="sr-Latn-CS" sz="2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CS" sz="2600" b="1" dirty="0" smtClean="0">
                <a:latin typeface="Arial" pitchFamily="34" charset="0"/>
                <a:cs typeface="Arial" pitchFamily="34" charset="0"/>
              </a:rPr>
              <a:t>Mogućnosti</a:t>
            </a:r>
            <a:r>
              <a:rPr lang="sr-Latn-C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Komplementarna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ponuda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sz="2600" smtClean="0">
                <a:latin typeface="Arial" pitchFamily="34" charset="0"/>
                <a:cs typeface="Arial" pitchFamily="34" charset="0"/>
              </a:rPr>
              <a:t> za e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ko i zdravstveni turizam (kulturna produkcija, parma kultura...)</a:t>
            </a:r>
            <a:endParaRPr lang="sr-Latn-C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600" dirty="0" smtClean="0">
                <a:latin typeface="Arial" pitchFamily="34" charset="0"/>
                <a:cs typeface="Arial" pitchFamily="34" charset="0"/>
              </a:rPr>
              <a:t>Edukativni centri i centri istraživačke iz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uzetnosti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x-none" sz="2600" smtClean="0">
              <a:latin typeface="Arial" pitchFamily="34" charset="0"/>
              <a:cs typeface="Arial" pitchFamily="34" charset="0"/>
            </a:endParaRPr>
          </a:p>
          <a:p>
            <a:r>
              <a:rPr lang="x-none" sz="2600" smtClean="0">
                <a:latin typeface="Arial" pitchFamily="34" charset="0"/>
                <a:cs typeface="Arial" pitchFamily="34" charset="0"/>
              </a:rPr>
              <a:t>Proizvodni centri intelektualne svojine (IT)</a:t>
            </a:r>
            <a:endParaRPr lang="sr-Latn-C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600" dirty="0" smtClean="0">
                <a:latin typeface="Arial" pitchFamily="34" charset="0"/>
                <a:cs typeface="Arial" pitchFamily="34" charset="0"/>
              </a:rPr>
              <a:t>Škole u prirodi</a:t>
            </a:r>
            <a:endParaRPr lang="sr-Latn-C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600" dirty="0" smtClean="0">
                <a:latin typeface="Arial" pitchFamily="34" charset="0"/>
                <a:cs typeface="Arial" pitchFamily="34" charset="0"/>
              </a:rPr>
              <a:t>Rezidencijalni centri</a:t>
            </a:r>
            <a:endParaRPr lang="sr-Latn-C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600" dirty="0" smtClean="0">
                <a:latin typeface="Arial" pitchFamily="34" charset="0"/>
                <a:cs typeface="Arial" pitchFamily="34" charset="0"/>
              </a:rPr>
              <a:t>Umetničke i druge stručne letnje kolonije</a:t>
            </a:r>
            <a:endParaRPr lang="sr-Latn-C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CS" sz="2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sz="2600" b="1" smtClean="0">
                <a:latin typeface="Arial" pitchFamily="34" charset="0"/>
                <a:cs typeface="Arial" pitchFamily="34" charset="0"/>
              </a:rPr>
              <a:t>Fazna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realizacija</a:t>
            </a:r>
            <a:r>
              <a:rPr lang="x-none" sz="2600" smtClean="0">
                <a:latin typeface="Arial" pitchFamily="34" charset="0"/>
                <a:cs typeface="Arial" pitchFamily="34" charset="0"/>
              </a:rPr>
              <a:t> (step by step)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x-none" sz="2600" smtClean="0">
                <a:latin typeface="Arial" pitchFamily="34" charset="0"/>
                <a:cs typeface="Arial" pitchFamily="34" charset="0"/>
              </a:rPr>
              <a:t>Kasina, “Gospodski red”</a:t>
            </a:r>
            <a:r>
              <a:rPr lang="sr-Latn-CS" sz="2600" dirty="0" smtClean="0">
                <a:latin typeface="Arial" pitchFamily="34" charset="0"/>
                <a:cs typeface="Arial" pitchFamily="34" charset="0"/>
              </a:rPr>
              <a:t>...</a:t>
            </a:r>
            <a:endParaRPr lang="x-none" sz="260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CS" sz="2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CS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>
              <a:lnSpc>
                <a:spcPct val="80000"/>
              </a:lnSpc>
            </a:pPr>
            <a:endParaRPr lang="sr-Latn-CS" dirty="0" smtClean="0"/>
          </a:p>
          <a:p>
            <a:pPr marL="990600" lvl="1" indent="-533400">
              <a:lnSpc>
                <a:spcPct val="80000"/>
              </a:lnSpc>
            </a:pPr>
            <a:endParaRPr lang="sr-Latn-CS" dirty="0"/>
          </a:p>
          <a:p>
            <a:pPr marL="990600" lvl="1" indent="-533400">
              <a:lnSpc>
                <a:spcPct val="80000"/>
              </a:lnSpc>
            </a:pPr>
            <a:endParaRPr lang="sr-Latn-CS" dirty="0" smtClean="0"/>
          </a:p>
          <a:p>
            <a:pPr marL="990600" lvl="1" indent="-533400">
              <a:lnSpc>
                <a:spcPct val="80000"/>
              </a:lnSpc>
            </a:pPr>
            <a:endParaRPr lang="sr-Latn-CS" dirty="0"/>
          </a:p>
          <a:p>
            <a:pPr marL="990600" lvl="1" indent="-533400">
              <a:lnSpc>
                <a:spcPct val="80000"/>
              </a:lnSpc>
            </a:pPr>
            <a:endParaRPr lang="sr-Latn-CS" dirty="0" smtClean="0"/>
          </a:p>
          <a:p>
            <a:pPr marL="990600" lvl="1" indent="-533400">
              <a:lnSpc>
                <a:spcPct val="80000"/>
              </a:lnSpc>
            </a:pPr>
            <a:endParaRPr lang="sr-Latn-CS" dirty="0"/>
          </a:p>
          <a:p>
            <a:pPr marL="1371600" lvl="2" indent="-457200">
              <a:lnSpc>
                <a:spcPct val="80000"/>
              </a:lnSpc>
            </a:pPr>
            <a:endParaRPr lang="sr-Latn-CS" b="1" dirty="0"/>
          </a:p>
          <a:p>
            <a:pPr marL="1371600" lvl="2" indent="-457200">
              <a:lnSpc>
                <a:spcPct val="80000"/>
              </a:lnSpc>
            </a:pPr>
            <a:endParaRPr lang="sr-Latn-CS" b="1" dirty="0" smtClean="0"/>
          </a:p>
          <a:p>
            <a:pPr marL="1371600" lvl="2" indent="-457200">
              <a:lnSpc>
                <a:spcPct val="80000"/>
              </a:lnSpc>
            </a:pPr>
            <a:endParaRPr lang="sr-Latn-CS" b="1" dirty="0"/>
          </a:p>
          <a:p>
            <a:pPr marL="1371600" lvl="2" indent="-457200">
              <a:lnSpc>
                <a:spcPct val="80000"/>
              </a:lnSpc>
            </a:pPr>
            <a:endParaRPr lang="sr-Latn-C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sr-Latn-CS" sz="1800" b="1" dirty="0" smtClean="0"/>
              <a:t>VRDNIK – ZVUCI MESTA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C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Povezivanje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Razvojni projekti  APV, Srbije, Podunavlja</a:t>
            </a: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Univerzitet u Novom Sadu – instituti Univerziteta</a:t>
            </a: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Privredne komore Vojvodine, Srbije </a:t>
            </a: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Udruženja poslodavaca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sz="2000" b="1" smtClean="0">
                <a:latin typeface="Arial" pitchFamily="34" charset="0"/>
                <a:cs typeface="Arial" pitchFamily="34" charset="0"/>
              </a:rPr>
              <a:t>Umrežavanje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Vertikalno (postojeća banjska i turistička ponuda)</a:t>
            </a: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Horizontalno (komplementarne i suplementarne aktivnosti)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Pravne forme</a:t>
            </a: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Javno-privatno partnerstvo</a:t>
            </a: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Privatno preduzetništvo</a:t>
            </a: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Fondacije/zadužbine</a:t>
            </a:r>
          </a:p>
          <a:p>
            <a:pPr>
              <a:buNone/>
            </a:pPr>
            <a:endParaRPr lang="sr-Latn-C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sr-Latn-CS" dirty="0" smtClean="0"/>
              <a:t>.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000" dirty="0" smtClean="0">
                <a:latin typeface="Arial" pitchFamily="34" charset="0"/>
                <a:cs typeface="Arial" pitchFamily="34" charset="0"/>
              </a:rPr>
              <a:t>Zahvaljujem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o</a:t>
            </a:r>
            <a:r>
              <a:rPr lang="sr-Latn-C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se na saradnji:</a:t>
            </a:r>
          </a:p>
          <a:p>
            <a:pPr>
              <a:buNone/>
            </a:pP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Željku Markoviću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, publicisti</a:t>
            </a:r>
          </a:p>
          <a:p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Slavku Stanišiću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, predsedniku Udruženja “Vrdnička kula”</a:t>
            </a:r>
          </a:p>
          <a:p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Lazaru Apatoviću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, pomoćniku direktora RDS</a:t>
            </a:r>
          </a:p>
          <a:p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Ivanu Karačiću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, predsedniku Udruženja rudara Vrdnika</a:t>
            </a:r>
            <a:endParaRPr lang="sr-Latn-C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znak rud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81000"/>
            <a:ext cx="1767840" cy="1121664"/>
          </a:xfrm>
          <a:prstGeom prst="rect">
            <a:avLst/>
          </a:prstGeom>
        </p:spPr>
      </p:pic>
      <p:pic>
        <p:nvPicPr>
          <p:cNvPr id="5" name="Picture 4" descr="rudnik-obuka cete za spasavanj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28600"/>
            <a:ext cx="3004959" cy="1905000"/>
          </a:xfrm>
          <a:prstGeom prst="rect">
            <a:avLst/>
          </a:prstGeom>
        </p:spPr>
      </p:pic>
      <p:pic>
        <p:nvPicPr>
          <p:cNvPr id="6" name="Picture 5" descr="vrdnik stari gr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04800"/>
            <a:ext cx="1062152" cy="13096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sr-Latn-CS" sz="1800" b="1" dirty="0" smtClean="0"/>
              <a:t>VRDNIK – ZVUCI MESTA</a:t>
            </a:r>
            <a:r>
              <a:rPr lang="sr-Latn-CS" sz="1800" dirty="0" smtClean="0"/>
              <a:t/>
            </a:r>
            <a:br>
              <a:rPr lang="sr-Latn-CS" sz="1800" dirty="0" smtClean="0"/>
            </a:br>
            <a:r>
              <a:rPr lang="sr-Latn-CS" sz="1800" dirty="0" smtClean="0"/>
              <a:t>Senke prošlosti i svetla budućnosti</a:t>
            </a:r>
            <a:endParaRPr lang="sr-Latn-C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CS" sz="20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Latn-CS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CS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Prirodne, duhovne i kulturne vrednosti</a:t>
            </a:r>
          </a:p>
          <a:p>
            <a:pPr>
              <a:buNone/>
            </a:pP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Planinska markantnost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sr-Latn-CS" sz="2000" b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acionalni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park</a:t>
            </a:r>
            <a:endParaRPr lang="sr-Latn-C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Vrhunsko 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biodiverzitetno mesto sa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više od </a:t>
            </a: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00 vrsta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flore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faune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Riznica </a:t>
            </a: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paleontološkog biodiverziteta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starog više od 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70 miliona godina</a:t>
            </a: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Čuvar 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srpske duhovnosti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–  </a:t>
            </a: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Svetigora</a:t>
            </a: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Kontinuitet naselja od praistorije do danas – </a:t>
            </a: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300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 mesta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Pedolo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ški i klimatski idealno područje za voćarstvo i vinogradarstvo</a:t>
            </a:r>
          </a:p>
          <a:p>
            <a:endParaRPr lang="sr-Latn-C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1800" b="1" dirty="0" smtClean="0"/>
              <a:t>VRDNIK – ZVUCI MESTA</a:t>
            </a:r>
            <a:br>
              <a:rPr lang="sr-Latn-CS" sz="1800" b="1" dirty="0" smtClean="0"/>
            </a:br>
            <a:r>
              <a:rPr lang="sr-Latn-CS" sz="1800" b="1" dirty="0" smtClean="0"/>
              <a:t>Biser Fruške gore</a:t>
            </a:r>
            <a:endParaRPr lang="sr-Latn-CS" sz="1800" dirty="0"/>
          </a:p>
        </p:txBody>
      </p:sp>
      <p:pic>
        <p:nvPicPr>
          <p:cNvPr id="4" name="Content Placeholder 3" descr="Panora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752600"/>
            <a:ext cx="8109509" cy="4038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1800" b="1" dirty="0" smtClean="0"/>
              <a:t>VRDNIK – ZVUCI MESTA</a:t>
            </a:r>
            <a:endParaRPr lang="sr-Latn-C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000" dirty="0" smtClean="0">
                <a:latin typeface="Arial" pitchFamily="34" charset="0"/>
                <a:cs typeface="Arial" pitchFamily="34" charset="0"/>
              </a:rPr>
              <a:t>Zapuštenost industrijske baštine u Srbiji je očigledna, a budućnost neizvesna</a:t>
            </a: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Ogroman 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neiskorišćeni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fond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Srbije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Resursi Vojvodine 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istorija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mlinarstva; Veliki bački kanal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CS" sz="2000" dirty="0" smtClean="0">
                <a:latin typeface="Arial" pitchFamily="34" charset="0"/>
                <a:cs typeface="Arial" pitchFamily="34" charset="0"/>
              </a:rPr>
              <a:t>Lokalna 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sredina nije uspela da se ekonomski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preorijentiše</a:t>
            </a:r>
          </a:p>
          <a:p>
            <a:pPr>
              <a:buNone/>
            </a:pPr>
            <a:r>
              <a:rPr lang="sr-Latn-CS" sz="2000" dirty="0" smtClean="0">
                <a:latin typeface="Arial" pitchFamily="34" charset="0"/>
                <a:cs typeface="Arial" pitchFamily="34" charset="0"/>
              </a:rPr>
              <a:t>Baštinska 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delatnost 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mora da postane sastavni 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deo programa integralnog razvoja nacionalne, regionalne i lokalne kulturne politike i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ekonomije</a:t>
            </a:r>
          </a:p>
          <a:p>
            <a:pPr>
              <a:buNone/>
            </a:pP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Vrdnik - </a:t>
            </a:r>
            <a:r>
              <a:rPr lang="sr-Latn-CS" sz="2000" b="1" dirty="0">
                <a:latin typeface="Arial" pitchFamily="34" charset="0"/>
                <a:cs typeface="Arial" pitchFamily="34" charset="0"/>
              </a:rPr>
              <a:t>mesto mogućnosti</a:t>
            </a:r>
            <a:endParaRPr lang="sr-Latn-C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Nedovoljno iskorišćen 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potencijal za privredne i kulturne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aktivnosti </a:t>
            </a: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Industrijska 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baština mora biti uključena, ali ne može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samo ona predstavljati osnovu</a:t>
            </a:r>
          </a:p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Vrednost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industrijske baštine Vrdnika danas čine zgrade u tri arhitektonske celine </a:t>
            </a:r>
            <a:endParaRPr lang="sr-Latn-C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sr-Latn-CS" sz="1800" b="1" dirty="0" smtClean="0"/>
              <a:t>VRDNIK – ZVUCI MESTA</a:t>
            </a:r>
            <a:endParaRPr lang="sr-Latn-C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buNone/>
            </a:pPr>
            <a:r>
              <a:rPr lang="sr-Latn-CS" sz="1800" dirty="0" smtClean="0"/>
              <a:t>Rudarska kolonija                                             Kasina</a:t>
            </a:r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r>
              <a:rPr lang="en-US" sz="1800" dirty="0" smtClean="0"/>
              <a:t>    </a:t>
            </a:r>
            <a:r>
              <a:rPr lang="sr-Latn-CS" sz="1800" dirty="0" smtClean="0"/>
              <a:t>Zgrada upravnika                                                  </a:t>
            </a:r>
            <a:r>
              <a:rPr lang="en-US" sz="1800" dirty="0" smtClean="0"/>
              <a:t>       </a:t>
            </a:r>
            <a:r>
              <a:rPr lang="sr-Latn-CS" sz="1800" dirty="0" smtClean="0"/>
              <a:t> </a:t>
            </a:r>
            <a:r>
              <a:rPr lang="en-US" sz="1800" dirty="0" smtClean="0"/>
              <a:t>Trg </a:t>
            </a:r>
            <a:endParaRPr lang="sr-Latn-CS" sz="1800" dirty="0" smtClean="0"/>
          </a:p>
          <a:p>
            <a:endParaRPr lang="sr-Latn-CS" dirty="0" smtClean="0"/>
          </a:p>
        </p:txBody>
      </p:sp>
      <p:pic>
        <p:nvPicPr>
          <p:cNvPr id="8" name="Picture 7" descr="Vrdnik,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3352800" cy="2601773"/>
          </a:xfrm>
          <a:prstGeom prst="rect">
            <a:avLst/>
          </a:prstGeom>
        </p:spPr>
      </p:pic>
      <p:pic>
        <p:nvPicPr>
          <p:cNvPr id="9" name="Picture 8" descr="Kas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219200"/>
            <a:ext cx="4648200" cy="2619894"/>
          </a:xfrm>
          <a:prstGeom prst="rect">
            <a:avLst/>
          </a:prstGeom>
        </p:spPr>
      </p:pic>
      <p:pic>
        <p:nvPicPr>
          <p:cNvPr id="10" name="Picture 9" descr="Upravnikova zgrad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91000"/>
            <a:ext cx="3819180" cy="2438400"/>
          </a:xfrm>
          <a:prstGeom prst="rect">
            <a:avLst/>
          </a:prstGeom>
        </p:spPr>
      </p:pic>
      <p:pic>
        <p:nvPicPr>
          <p:cNvPr id="11" name="Picture 10" descr="Par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191000"/>
            <a:ext cx="3733800" cy="24528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sr-Latn-CS" sz="1800" b="1" dirty="0" smtClean="0"/>
              <a:t>VRDNIK – ZVUCI MESTA</a:t>
            </a:r>
            <a:endParaRPr lang="sr-Latn-C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000" b="1" dirty="0">
                <a:latin typeface="Arial" pitchFamily="34" charset="0"/>
                <a:cs typeface="Arial" pitchFamily="34" charset="0"/>
              </a:rPr>
              <a:t>Crtice iz istorije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Najstariji ugljenokop 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u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Srbiji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– 1804.</a:t>
            </a: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Jedini 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u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Vojvodini</a:t>
            </a:r>
            <a:endParaRPr lang="sr-Latn-C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Najdublje 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rudarsko okno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s početka 20. </a:t>
            </a:r>
            <a:r>
              <a:rPr lang="sr-Latn-CS" sz="2000" dirty="0">
                <a:latin typeface="Arial" pitchFamily="34" charset="0"/>
                <a:cs typeface="Arial" pitchFamily="34" charset="0"/>
              </a:rPr>
              <a:t>veka – 277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metara</a:t>
            </a:r>
          </a:p>
          <a:p>
            <a:r>
              <a:rPr lang="sr-Latn-CS" sz="2000" dirty="0">
                <a:latin typeface="Arial" pitchFamily="34" charset="0"/>
                <a:cs typeface="Arial" pitchFamily="34" charset="0"/>
              </a:rPr>
              <a:t>1876. godine primenjen „izum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veka“ - parni rudarski lif </a:t>
            </a:r>
          </a:p>
          <a:p>
            <a:endParaRPr lang="sr-Latn-CS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Rudnik je ugašen 1968. godine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sr-Latn-C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Stanje </a:t>
            </a:r>
            <a:r>
              <a:rPr lang="sr-Latn-CS" sz="2000" b="1" dirty="0">
                <a:latin typeface="Arial" pitchFamily="34" charset="0"/>
                <a:cs typeface="Arial" pitchFamily="34" charset="0"/>
              </a:rPr>
              <a:t>i odnos prema industrijskoj baštini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Objekti devastirani</a:t>
            </a: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Pravni status neregulisan</a:t>
            </a: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Nedostatak šireg poznavanja i svesti o značaju rudarske baštine </a:t>
            </a: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Nedostatak planova i strategije razvoja lokalne zajednice (SWOT analize)</a:t>
            </a:r>
            <a:endParaRPr lang="sr-Latn-CS" sz="2000" dirty="0">
              <a:latin typeface="Arial" pitchFamily="34" charset="0"/>
              <a:cs typeface="Arial" pitchFamily="34" charset="0"/>
            </a:endParaRP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Migracija stanovništva</a:t>
            </a:r>
          </a:p>
          <a:p>
            <a:r>
              <a:rPr lang="sr-Latn-CS" sz="2000" dirty="0" smtClean="0">
                <a:latin typeface="Arial" pitchFamily="34" charset="0"/>
                <a:cs typeface="Arial" pitchFamily="34" charset="0"/>
              </a:rPr>
              <a:t>Zatvorenost lokalne sredine</a:t>
            </a:r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endParaRPr lang="sr-Latn-C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1800" b="1" dirty="0" smtClean="0"/>
              <a:t>VRDNIK – ZVUCI MESTA</a:t>
            </a:r>
            <a:endParaRPr lang="sr-Latn-C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pPr>
              <a:buNone/>
            </a:pPr>
            <a:r>
              <a:rPr lang="en-US" sz="1800" dirty="0" err="1" smtClean="0"/>
              <a:t>Koncept</a:t>
            </a:r>
            <a:r>
              <a:rPr lang="en-US" sz="1800" dirty="0" smtClean="0"/>
              <a:t>  </a:t>
            </a:r>
            <a:r>
              <a:rPr lang="en-US" sz="1800" dirty="0" err="1" smtClean="0"/>
              <a:t>plana</a:t>
            </a:r>
            <a:r>
              <a:rPr lang="sr-Latn-CS" sz="1800" dirty="0" smtClean="0"/>
              <a:t> </a:t>
            </a:r>
            <a:r>
              <a:rPr lang="sr-Latn-CS" sz="1800" dirty="0"/>
              <a:t>generalne regulacije naselja </a:t>
            </a:r>
            <a:r>
              <a:rPr lang="sr-Latn-CS" sz="1800" dirty="0" smtClean="0"/>
              <a:t>Vrdnik</a:t>
            </a:r>
          </a:p>
          <a:p>
            <a:pPr>
              <a:buNone/>
            </a:pPr>
            <a:endParaRPr lang="sr-Latn-CS" sz="1800" dirty="0"/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endParaRPr lang="sr-Latn-CS" sz="1800" dirty="0"/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endParaRPr lang="sr-Latn-CS" sz="1800" dirty="0"/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endParaRPr lang="sr-Latn-CS" sz="1800" dirty="0"/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endParaRPr lang="sr-Latn-CS" sz="1800" dirty="0"/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endParaRPr lang="sr-Latn-CS" sz="1800" dirty="0"/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endParaRPr lang="sr-Latn-CS" sz="1800" dirty="0"/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endParaRPr lang="sr-Latn-CS" sz="1800" dirty="0"/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endParaRPr lang="sr-Latn-CS" sz="1800" dirty="0"/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endParaRPr lang="sr-Latn-CS" sz="1800" dirty="0"/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endParaRPr lang="sr-Latn-CS" sz="1800" dirty="0"/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endParaRPr lang="sr-Latn-CS" sz="1800" dirty="0"/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endParaRPr lang="sr-Latn-CS" sz="1800" dirty="0"/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endParaRPr lang="sr-Latn-CS" sz="1800" dirty="0"/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endParaRPr lang="sr-Latn-CS" sz="1800" dirty="0"/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endParaRPr lang="sr-Latn-CS" dirty="0"/>
          </a:p>
        </p:txBody>
      </p:sp>
      <p:pic>
        <p:nvPicPr>
          <p:cNvPr id="4" name="Picture 3" descr="-NAMENA POSTOJECA-Model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60228" y="-379028"/>
            <a:ext cx="4667043" cy="86254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1800" b="1" dirty="0" smtClean="0"/>
              <a:t>VRDNIK – ZVUCI MESTA</a:t>
            </a:r>
            <a:endParaRPr lang="sr-Latn-C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r>
              <a:rPr lang="sr-Latn-CS" sz="2000" dirty="0" smtClean="0"/>
              <a:t>Urbanističko rešenje “Gospodarskog reda”</a:t>
            </a:r>
          </a:p>
          <a:p>
            <a:pPr>
              <a:buNone/>
            </a:pPr>
            <a:endParaRPr lang="sr-Latn-CS" sz="2000" dirty="0" smtClean="0"/>
          </a:p>
          <a:p>
            <a:endParaRPr lang="sr-Latn-CS" dirty="0"/>
          </a:p>
        </p:txBody>
      </p:sp>
      <p:pic>
        <p:nvPicPr>
          <p:cNvPr id="6" name="Picture 5" descr="Realan prika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6870700" cy="51583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1800" b="1" dirty="0" smtClean="0"/>
              <a:t>VRDNIK – ZVUCI MESTA</a:t>
            </a:r>
            <a:endParaRPr lang="sr-Latn-C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r>
              <a:rPr lang="sr-Latn-CS" sz="2000" dirty="0" smtClean="0"/>
              <a:t>Urbanističko rešenje parka</a:t>
            </a:r>
          </a:p>
          <a:p>
            <a:pPr>
              <a:buNone/>
            </a:pPr>
            <a:endParaRPr lang="sr-Latn-CS" sz="2000" dirty="0" smtClean="0"/>
          </a:p>
          <a:p>
            <a:endParaRPr lang="sr-Latn-CS" dirty="0"/>
          </a:p>
        </p:txBody>
      </p:sp>
      <p:pic>
        <p:nvPicPr>
          <p:cNvPr id="6" name="Picture 5" descr="Par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6870700" cy="51583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465</Words>
  <Application>Microsoft Office PowerPoint</Application>
  <PresentationFormat>On-screen Show (4:3)</PresentationFormat>
  <Paragraphs>136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 VRDNIK – ZVUCI MESTA Senke prošlosti i svetla budućnosti  Autor: Dimitrije Vujadinović Saradnik: Jelena Mitić  </vt:lpstr>
      <vt:lpstr>VRDNIK – ZVUCI MESTA Senke prošlosti i svetla budućnosti</vt:lpstr>
      <vt:lpstr>VRDNIK – ZVUCI MESTA Biser Fruške gore</vt:lpstr>
      <vt:lpstr>VRDNIK – ZVUCI MESTA</vt:lpstr>
      <vt:lpstr>VRDNIK – ZVUCI MESTA</vt:lpstr>
      <vt:lpstr>VRDNIK – ZVUCI MESTA</vt:lpstr>
      <vt:lpstr>VRDNIK – ZVUCI MESTA</vt:lpstr>
      <vt:lpstr>VRDNIK – ZVUCI MESTA</vt:lpstr>
      <vt:lpstr>VRDNIK – ZVUCI MESTA</vt:lpstr>
      <vt:lpstr>VRDNIK – ZVUCI MESTA</vt:lpstr>
      <vt:lpstr>VRDNIK – ZVUCI MESTA</vt:lpstr>
      <vt:lpstr>.</vt:lpstr>
    </vt:vector>
  </TitlesOfParts>
  <Company>----------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VRDNIK – ZVUCI MESTA Senke prošlosti i svetla budućnosti </dc:title>
  <dc:creator>----------</dc:creator>
  <cp:lastModifiedBy>----------</cp:lastModifiedBy>
  <cp:revision>82</cp:revision>
  <dcterms:created xsi:type="dcterms:W3CDTF">2015-04-21T11:12:41Z</dcterms:created>
  <dcterms:modified xsi:type="dcterms:W3CDTF">2015-05-15T06:02:22Z</dcterms:modified>
</cp:coreProperties>
</file>